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319" r:id="rId3"/>
    <p:sldId id="331" r:id="rId4"/>
    <p:sldId id="292" r:id="rId5"/>
    <p:sldId id="329" r:id="rId6"/>
    <p:sldId id="320" r:id="rId7"/>
    <p:sldId id="318" r:id="rId8"/>
    <p:sldId id="321" r:id="rId9"/>
    <p:sldId id="332" r:id="rId10"/>
    <p:sldId id="333" r:id="rId11"/>
    <p:sldId id="322" r:id="rId12"/>
    <p:sldId id="334" r:id="rId13"/>
    <p:sldId id="323" r:id="rId14"/>
    <p:sldId id="335" r:id="rId15"/>
    <p:sldId id="324" r:id="rId16"/>
    <p:sldId id="336" r:id="rId17"/>
    <p:sldId id="325" r:id="rId18"/>
    <p:sldId id="272" r:id="rId19"/>
    <p:sldId id="297" r:id="rId20"/>
    <p:sldId id="327" r:id="rId21"/>
    <p:sldId id="326" r:id="rId22"/>
    <p:sldId id="328" r:id="rId23"/>
    <p:sldId id="33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FD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Insitu\PMT\2015\Harry%20Nice%20Bridge\Harry%20Nice%20Bridge%20PMT%20VST%20W-17%20190.5%20f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Corrected Pressuremeter Test Results</a:t>
            </a:r>
          </a:p>
        </c:rich>
      </c:tx>
      <c:layout>
        <c:manualLayout>
          <c:xMode val="edge"/>
          <c:yMode val="edge"/>
          <c:x val="0.23219403130164284"/>
          <c:y val="6.52173750792999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38476493857071"/>
          <c:y val="0.15719070719875186"/>
          <c:w val="0.86040005731400426"/>
          <c:h val="0.72742534312400642"/>
        </c:manualLayout>
      </c:layout>
      <c:scatterChart>
        <c:scatterStyle val="smoothMarker"/>
        <c:varyColors val="0"/>
        <c:ser>
          <c:idx val="0"/>
          <c:order val="0"/>
          <c:tx>
            <c:v>Corrected PMT Results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Report!$D$11:$D$68</c:f>
              <c:numCache>
                <c:formatCode>0.00</c:formatCode>
                <c:ptCount val="58"/>
                <c:pt idx="0">
                  <c:v>0</c:v>
                </c:pt>
                <c:pt idx="1">
                  <c:v>0.89947208862071193</c:v>
                </c:pt>
                <c:pt idx="2">
                  <c:v>1.8148372564761095</c:v>
                </c:pt>
                <c:pt idx="3">
                  <c:v>2.7123666184338147</c:v>
                </c:pt>
                <c:pt idx="4">
                  <c:v>3.5786912309591745</c:v>
                </c:pt>
                <c:pt idx="5">
                  <c:v>4.3834970347804925</c:v>
                </c:pt>
                <c:pt idx="6">
                  <c:v>5.090917609901946</c:v>
                </c:pt>
                <c:pt idx="7">
                  <c:v>5.7571161761696965</c:v>
                </c:pt>
                <c:pt idx="8">
                  <c:v>6.4166712789398117</c:v>
                </c:pt>
                <c:pt idx="9">
                  <c:v>6.4105125715461009</c:v>
                </c:pt>
                <c:pt idx="10">
                  <c:v>6.3576064286733569</c:v>
                </c:pt>
                <c:pt idx="11">
                  <c:v>6.255090532695351</c:v>
                </c:pt>
                <c:pt idx="12">
                  <c:v>6.3655752046421155</c:v>
                </c:pt>
                <c:pt idx="13">
                  <c:v>6.4676452151565478</c:v>
                </c:pt>
                <c:pt idx="14">
                  <c:v>6.577574540956066</c:v>
                </c:pt>
                <c:pt idx="15">
                  <c:v>7.1908981918616721</c:v>
                </c:pt>
                <c:pt idx="16">
                  <c:v>7.9349218943756794</c:v>
                </c:pt>
                <c:pt idx="17">
                  <c:v>8.6377892492690336</c:v>
                </c:pt>
                <c:pt idx="18">
                  <c:v>9.3853379064370301</c:v>
                </c:pt>
                <c:pt idx="19">
                  <c:v>10.14400824693773</c:v>
                </c:pt>
                <c:pt idx="20">
                  <c:v>10.161304387969739</c:v>
                </c:pt>
                <c:pt idx="21">
                  <c:v>10.129036156285732</c:v>
                </c:pt>
                <c:pt idx="22">
                  <c:v>10.092037469538084</c:v>
                </c:pt>
                <c:pt idx="23">
                  <c:v>10.115888563175846</c:v>
                </c:pt>
                <c:pt idx="24">
                  <c:v>10.144950244800599</c:v>
                </c:pt>
                <c:pt idx="25">
                  <c:v>10.22866625471519</c:v>
                </c:pt>
                <c:pt idx="26">
                  <c:v>10.927017154803732</c:v>
                </c:pt>
                <c:pt idx="27">
                  <c:v>11.714746487217486</c:v>
                </c:pt>
                <c:pt idx="28">
                  <c:v>12.494100776240892</c:v>
                </c:pt>
                <c:pt idx="29">
                  <c:v>13.29209956390962</c:v>
                </c:pt>
                <c:pt idx="30">
                  <c:v>14.071956390289397</c:v>
                </c:pt>
                <c:pt idx="31">
                  <c:v>14.092579200320987</c:v>
                </c:pt>
                <c:pt idx="32">
                  <c:v>14.083150411053214</c:v>
                </c:pt>
                <c:pt idx="33">
                  <c:v>14.041535670745686</c:v>
                </c:pt>
                <c:pt idx="34">
                  <c:v>14.047625653293338</c:v>
                </c:pt>
                <c:pt idx="35">
                  <c:v>14.069020730456128</c:v>
                </c:pt>
                <c:pt idx="36">
                  <c:v>14.161642166260545</c:v>
                </c:pt>
                <c:pt idx="37">
                  <c:v>14.876304096445004</c:v>
                </c:pt>
                <c:pt idx="38">
                  <c:v>15.647754010126636</c:v>
                </c:pt>
                <c:pt idx="39">
                  <c:v>16.431924821020893</c:v>
                </c:pt>
                <c:pt idx="40">
                  <c:v>17.209851516531536</c:v>
                </c:pt>
                <c:pt idx="41">
                  <c:v>17.981409759545986</c:v>
                </c:pt>
                <c:pt idx="42">
                  <c:v>18.750171194786059</c:v>
                </c:pt>
                <c:pt idx="43">
                  <c:v>19.524018932946706</c:v>
                </c:pt>
                <c:pt idx="44">
                  <c:v>20.286081906364693</c:v>
                </c:pt>
                <c:pt idx="45">
                  <c:v>21.03754908802642</c:v>
                </c:pt>
                <c:pt idx="46">
                  <c:v>21.795184002410473</c:v>
                </c:pt>
                <c:pt idx="47">
                  <c:v>22.550282564930193</c:v>
                </c:pt>
                <c:pt idx="48">
                  <c:v>23.300282642971439</c:v>
                </c:pt>
              </c:numCache>
            </c:numRef>
          </c:xVal>
          <c:yVal>
            <c:numRef>
              <c:f>Report!$B$11:$B$68</c:f>
              <c:numCache>
                <c:formatCode>0.00</c:formatCode>
                <c:ptCount val="58"/>
                <c:pt idx="0">
                  <c:v>8.4345398109499818</c:v>
                </c:pt>
                <c:pt idx="1">
                  <c:v>8.6125398109499827</c:v>
                </c:pt>
                <c:pt idx="2">
                  <c:v>8.8305398109499826</c:v>
                </c:pt>
                <c:pt idx="3">
                  <c:v>9.3945398109499827</c:v>
                </c:pt>
                <c:pt idx="4">
                  <c:v>10.794539810949983</c:v>
                </c:pt>
                <c:pt idx="5">
                  <c:v>14.134539810949983</c:v>
                </c:pt>
                <c:pt idx="6">
                  <c:v>20.770539810949984</c:v>
                </c:pt>
                <c:pt idx="7">
                  <c:v>28.726539810949983</c:v>
                </c:pt>
                <c:pt idx="8">
                  <c:v>36.768539810949981</c:v>
                </c:pt>
                <c:pt idx="9">
                  <c:v>27.631539810949985</c:v>
                </c:pt>
                <c:pt idx="10">
                  <c:v>21.864539810949982</c:v>
                </c:pt>
                <c:pt idx="11">
                  <c:v>17.915539810949983</c:v>
                </c:pt>
                <c:pt idx="12">
                  <c:v>22.644539810949983</c:v>
                </c:pt>
                <c:pt idx="13">
                  <c:v>26.921539810949984</c:v>
                </c:pt>
                <c:pt idx="14">
                  <c:v>30.908539810949982</c:v>
                </c:pt>
                <c:pt idx="15">
                  <c:v>40.456539810949977</c:v>
                </c:pt>
                <c:pt idx="16">
                  <c:v>45.054539810949976</c:v>
                </c:pt>
                <c:pt idx="17">
                  <c:v>50.992539810949985</c:v>
                </c:pt>
                <c:pt idx="18">
                  <c:v>55.090539810949984</c:v>
                </c:pt>
                <c:pt idx="19">
                  <c:v>58.578539810949984</c:v>
                </c:pt>
                <c:pt idx="20">
                  <c:v>48.411539810949982</c:v>
                </c:pt>
                <c:pt idx="21">
                  <c:v>41.964539810949987</c:v>
                </c:pt>
                <c:pt idx="22">
                  <c:v>35.397539810949986</c:v>
                </c:pt>
                <c:pt idx="23">
                  <c:v>43.654539810949984</c:v>
                </c:pt>
                <c:pt idx="24">
                  <c:v>50.551539810949983</c:v>
                </c:pt>
                <c:pt idx="25">
                  <c:v>55.388539810949986</c:v>
                </c:pt>
                <c:pt idx="26">
                  <c:v>60.946539810949986</c:v>
                </c:pt>
                <c:pt idx="27">
                  <c:v>62.924539810949987</c:v>
                </c:pt>
                <c:pt idx="28">
                  <c:v>65.016539810949979</c:v>
                </c:pt>
                <c:pt idx="29">
                  <c:v>66.178539810949985</c:v>
                </c:pt>
                <c:pt idx="30">
                  <c:v>67.830539810949986</c:v>
                </c:pt>
                <c:pt idx="31">
                  <c:v>57.482539810949987</c:v>
                </c:pt>
                <c:pt idx="32">
                  <c:v>50.064539810949981</c:v>
                </c:pt>
                <c:pt idx="33">
                  <c:v>43.916539810949985</c:v>
                </c:pt>
                <c:pt idx="34">
                  <c:v>52.794539810949978</c:v>
                </c:pt>
                <c:pt idx="35">
                  <c:v>59.952539810949986</c:v>
                </c:pt>
                <c:pt idx="36">
                  <c:v>64.330539810949986</c:v>
                </c:pt>
                <c:pt idx="37">
                  <c:v>68.312539810949986</c:v>
                </c:pt>
                <c:pt idx="38">
                  <c:v>69.874539810949983</c:v>
                </c:pt>
                <c:pt idx="39">
                  <c:v>70.726539810949987</c:v>
                </c:pt>
                <c:pt idx="40">
                  <c:v>71.618539810949983</c:v>
                </c:pt>
                <c:pt idx="41">
                  <c:v>72.562539810949986</c:v>
                </c:pt>
                <c:pt idx="42">
                  <c:v>73.418539810949994</c:v>
                </c:pt>
                <c:pt idx="43">
                  <c:v>73.864539810949978</c:v>
                </c:pt>
                <c:pt idx="44">
                  <c:v>74.586539810949986</c:v>
                </c:pt>
                <c:pt idx="45">
                  <c:v>75.548539810949976</c:v>
                </c:pt>
                <c:pt idx="46">
                  <c:v>76.064539810949981</c:v>
                </c:pt>
                <c:pt idx="47">
                  <c:v>76.494539810949988</c:v>
                </c:pt>
                <c:pt idx="48">
                  <c:v>76.944539810949991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989656"/>
        <c:axId val="385201304"/>
      </c:scatterChart>
      <c:valAx>
        <c:axId val="385989656"/>
        <c:scaling>
          <c:orientation val="minMax"/>
          <c:max val="5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Radial Strain (%)</a:t>
                </a:r>
              </a:p>
            </c:rich>
          </c:tx>
          <c:layout>
            <c:manualLayout>
              <c:xMode val="edge"/>
              <c:yMode val="edge"/>
              <c:x val="0.45584105405627712"/>
              <c:y val="0.9464891592342427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5201304"/>
        <c:crosses val="autoZero"/>
        <c:crossBetween val="midCat"/>
      </c:valAx>
      <c:valAx>
        <c:axId val="385201304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Corrected Pressure (bars)</a:t>
                </a:r>
              </a:p>
            </c:rich>
          </c:tx>
          <c:layout>
            <c:manualLayout>
              <c:xMode val="edge"/>
              <c:yMode val="edge"/>
              <c:x val="2.7065527065527065E-2"/>
              <c:y val="0.3612043636725504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5989656"/>
        <c:crosses val="autoZero"/>
        <c:crossBetween val="midCat"/>
        <c:majorUnit val="5"/>
        <c:minorUnit val="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0.52279</cdr:x>
      <cdr:y>0.26777</cdr:y>
    </cdr:from>
    <cdr:to>
      <cdr:x>0.97436</cdr:x>
      <cdr:y>0.32346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3495675" y="2152650"/>
          <a:ext cx="3019425" cy="447675"/>
        </a:xfrm>
        <a:custGeom xmlns:a="http://schemas.openxmlformats.org/drawingml/2006/main">
          <a:avLst/>
          <a:gdLst>
            <a:gd name="connsiteX0" fmla="*/ 0 w 3779520"/>
            <a:gd name="connsiteY0" fmla="*/ 1668780 h 1668780"/>
            <a:gd name="connsiteX1" fmla="*/ 205740 w 3779520"/>
            <a:gd name="connsiteY1" fmla="*/ 1394460 h 1668780"/>
            <a:gd name="connsiteX2" fmla="*/ 403860 w 3779520"/>
            <a:gd name="connsiteY2" fmla="*/ 1219200 h 1668780"/>
            <a:gd name="connsiteX3" fmla="*/ 815340 w 3779520"/>
            <a:gd name="connsiteY3" fmla="*/ 899160 h 1668780"/>
            <a:gd name="connsiteX4" fmla="*/ 1600200 w 3779520"/>
            <a:gd name="connsiteY4" fmla="*/ 495300 h 1668780"/>
            <a:gd name="connsiteX5" fmla="*/ 2324100 w 3779520"/>
            <a:gd name="connsiteY5" fmla="*/ 236220 h 1668780"/>
            <a:gd name="connsiteX6" fmla="*/ 3177540 w 3779520"/>
            <a:gd name="connsiteY6" fmla="*/ 76200 h 1668780"/>
            <a:gd name="connsiteX7" fmla="*/ 3779520 w 3779520"/>
            <a:gd name="connsiteY7" fmla="*/ 0 h 1668780"/>
            <a:gd name="connsiteX0" fmla="*/ 0 w 3779520"/>
            <a:gd name="connsiteY0" fmla="*/ 1668780 h 1668780"/>
            <a:gd name="connsiteX1" fmla="*/ 205740 w 3779520"/>
            <a:gd name="connsiteY1" fmla="*/ 1394460 h 1668780"/>
            <a:gd name="connsiteX2" fmla="*/ 602380 w 3779520"/>
            <a:gd name="connsiteY2" fmla="*/ 1065496 h 1668780"/>
            <a:gd name="connsiteX3" fmla="*/ 815340 w 3779520"/>
            <a:gd name="connsiteY3" fmla="*/ 899160 h 1668780"/>
            <a:gd name="connsiteX4" fmla="*/ 1600200 w 3779520"/>
            <a:gd name="connsiteY4" fmla="*/ 495300 h 1668780"/>
            <a:gd name="connsiteX5" fmla="*/ 2324100 w 3779520"/>
            <a:gd name="connsiteY5" fmla="*/ 236220 h 1668780"/>
            <a:gd name="connsiteX6" fmla="*/ 3177540 w 3779520"/>
            <a:gd name="connsiteY6" fmla="*/ 76200 h 1668780"/>
            <a:gd name="connsiteX7" fmla="*/ 3779520 w 3779520"/>
            <a:gd name="connsiteY7" fmla="*/ 0 h 1668780"/>
            <a:gd name="connsiteX0" fmla="*/ 0 w 3779520"/>
            <a:gd name="connsiteY0" fmla="*/ 1668780 h 1668780"/>
            <a:gd name="connsiteX1" fmla="*/ 457708 w 3779520"/>
            <a:gd name="connsiteY1" fmla="*/ 1182203 h 1668780"/>
            <a:gd name="connsiteX2" fmla="*/ 602380 w 3779520"/>
            <a:gd name="connsiteY2" fmla="*/ 1065496 h 1668780"/>
            <a:gd name="connsiteX3" fmla="*/ 815340 w 3779520"/>
            <a:gd name="connsiteY3" fmla="*/ 899160 h 1668780"/>
            <a:gd name="connsiteX4" fmla="*/ 1600200 w 3779520"/>
            <a:gd name="connsiteY4" fmla="*/ 495300 h 1668780"/>
            <a:gd name="connsiteX5" fmla="*/ 2324100 w 3779520"/>
            <a:gd name="connsiteY5" fmla="*/ 236220 h 1668780"/>
            <a:gd name="connsiteX6" fmla="*/ 3177540 w 3779520"/>
            <a:gd name="connsiteY6" fmla="*/ 76200 h 1668780"/>
            <a:gd name="connsiteX7" fmla="*/ 3779520 w 3779520"/>
            <a:gd name="connsiteY7" fmla="*/ 0 h 1668780"/>
            <a:gd name="connsiteX0" fmla="*/ 0 w 3451198"/>
            <a:gd name="connsiteY0" fmla="*/ 1332096 h 1332096"/>
            <a:gd name="connsiteX1" fmla="*/ 129386 w 3451198"/>
            <a:gd name="connsiteY1" fmla="*/ 1182203 h 1332096"/>
            <a:gd name="connsiteX2" fmla="*/ 274058 w 3451198"/>
            <a:gd name="connsiteY2" fmla="*/ 1065496 h 1332096"/>
            <a:gd name="connsiteX3" fmla="*/ 487018 w 3451198"/>
            <a:gd name="connsiteY3" fmla="*/ 899160 h 1332096"/>
            <a:gd name="connsiteX4" fmla="*/ 1271878 w 3451198"/>
            <a:gd name="connsiteY4" fmla="*/ 495300 h 1332096"/>
            <a:gd name="connsiteX5" fmla="*/ 1995778 w 3451198"/>
            <a:gd name="connsiteY5" fmla="*/ 236220 h 1332096"/>
            <a:gd name="connsiteX6" fmla="*/ 2849218 w 3451198"/>
            <a:gd name="connsiteY6" fmla="*/ 76200 h 1332096"/>
            <a:gd name="connsiteX7" fmla="*/ 3451198 w 3451198"/>
            <a:gd name="connsiteY7" fmla="*/ 0 h 1332096"/>
            <a:gd name="connsiteX0" fmla="*/ 0 w 3451198"/>
            <a:gd name="connsiteY0" fmla="*/ 1332096 h 1332096"/>
            <a:gd name="connsiteX1" fmla="*/ 129386 w 3451198"/>
            <a:gd name="connsiteY1" fmla="*/ 1182203 h 1332096"/>
            <a:gd name="connsiteX2" fmla="*/ 274058 w 3451198"/>
            <a:gd name="connsiteY2" fmla="*/ 1065496 h 1332096"/>
            <a:gd name="connsiteX3" fmla="*/ 654997 w 3451198"/>
            <a:gd name="connsiteY3" fmla="*/ 811329 h 1332096"/>
            <a:gd name="connsiteX4" fmla="*/ 1271878 w 3451198"/>
            <a:gd name="connsiteY4" fmla="*/ 495300 h 1332096"/>
            <a:gd name="connsiteX5" fmla="*/ 1995778 w 3451198"/>
            <a:gd name="connsiteY5" fmla="*/ 236220 h 1332096"/>
            <a:gd name="connsiteX6" fmla="*/ 2849218 w 3451198"/>
            <a:gd name="connsiteY6" fmla="*/ 76200 h 1332096"/>
            <a:gd name="connsiteX7" fmla="*/ 3451198 w 3451198"/>
            <a:gd name="connsiteY7" fmla="*/ 0 h 1332096"/>
            <a:gd name="connsiteX0" fmla="*/ 0 w 3451198"/>
            <a:gd name="connsiteY0" fmla="*/ 1332096 h 1332096"/>
            <a:gd name="connsiteX1" fmla="*/ 129386 w 3451198"/>
            <a:gd name="connsiteY1" fmla="*/ 1182203 h 1332096"/>
            <a:gd name="connsiteX2" fmla="*/ 274058 w 3451198"/>
            <a:gd name="connsiteY2" fmla="*/ 1065496 h 1332096"/>
            <a:gd name="connsiteX3" fmla="*/ 654997 w 3451198"/>
            <a:gd name="connsiteY3" fmla="*/ 811329 h 1332096"/>
            <a:gd name="connsiteX4" fmla="*/ 1424586 w 3451198"/>
            <a:gd name="connsiteY4" fmla="*/ 429427 h 1332096"/>
            <a:gd name="connsiteX5" fmla="*/ 1995778 w 3451198"/>
            <a:gd name="connsiteY5" fmla="*/ 236220 h 1332096"/>
            <a:gd name="connsiteX6" fmla="*/ 2849218 w 3451198"/>
            <a:gd name="connsiteY6" fmla="*/ 76200 h 1332096"/>
            <a:gd name="connsiteX7" fmla="*/ 3451198 w 3451198"/>
            <a:gd name="connsiteY7" fmla="*/ 0 h 1332096"/>
            <a:gd name="connsiteX0" fmla="*/ 0 w 3451198"/>
            <a:gd name="connsiteY0" fmla="*/ 1332096 h 1332096"/>
            <a:gd name="connsiteX1" fmla="*/ 129386 w 3451198"/>
            <a:gd name="connsiteY1" fmla="*/ 1182203 h 1332096"/>
            <a:gd name="connsiteX2" fmla="*/ 274058 w 3451198"/>
            <a:gd name="connsiteY2" fmla="*/ 1065496 h 1332096"/>
            <a:gd name="connsiteX3" fmla="*/ 876423 w 3451198"/>
            <a:gd name="connsiteY3" fmla="*/ 672265 h 1332096"/>
            <a:gd name="connsiteX4" fmla="*/ 1424586 w 3451198"/>
            <a:gd name="connsiteY4" fmla="*/ 429427 h 1332096"/>
            <a:gd name="connsiteX5" fmla="*/ 1995778 w 3451198"/>
            <a:gd name="connsiteY5" fmla="*/ 236220 h 1332096"/>
            <a:gd name="connsiteX6" fmla="*/ 2849218 w 3451198"/>
            <a:gd name="connsiteY6" fmla="*/ 76200 h 1332096"/>
            <a:gd name="connsiteX7" fmla="*/ 3451198 w 3451198"/>
            <a:gd name="connsiteY7" fmla="*/ 0 h 1332096"/>
            <a:gd name="connsiteX0" fmla="*/ 0 w 3451198"/>
            <a:gd name="connsiteY0" fmla="*/ 1332096 h 1332096"/>
            <a:gd name="connsiteX1" fmla="*/ 129386 w 3451198"/>
            <a:gd name="connsiteY1" fmla="*/ 1182203 h 1332096"/>
            <a:gd name="connsiteX2" fmla="*/ 480213 w 3451198"/>
            <a:gd name="connsiteY2" fmla="*/ 919112 h 1332096"/>
            <a:gd name="connsiteX3" fmla="*/ 876423 w 3451198"/>
            <a:gd name="connsiteY3" fmla="*/ 672265 h 1332096"/>
            <a:gd name="connsiteX4" fmla="*/ 1424586 w 3451198"/>
            <a:gd name="connsiteY4" fmla="*/ 429427 h 1332096"/>
            <a:gd name="connsiteX5" fmla="*/ 1995778 w 3451198"/>
            <a:gd name="connsiteY5" fmla="*/ 236220 h 1332096"/>
            <a:gd name="connsiteX6" fmla="*/ 2849218 w 3451198"/>
            <a:gd name="connsiteY6" fmla="*/ 76200 h 1332096"/>
            <a:gd name="connsiteX7" fmla="*/ 3451198 w 3451198"/>
            <a:gd name="connsiteY7" fmla="*/ 0 h 1332096"/>
            <a:gd name="connsiteX0" fmla="*/ 0 w 3451198"/>
            <a:gd name="connsiteY0" fmla="*/ 1332096 h 1332096"/>
            <a:gd name="connsiteX1" fmla="*/ 305000 w 3451198"/>
            <a:gd name="connsiteY1" fmla="*/ 1050457 h 1332096"/>
            <a:gd name="connsiteX2" fmla="*/ 480213 w 3451198"/>
            <a:gd name="connsiteY2" fmla="*/ 919112 h 1332096"/>
            <a:gd name="connsiteX3" fmla="*/ 876423 w 3451198"/>
            <a:gd name="connsiteY3" fmla="*/ 672265 h 1332096"/>
            <a:gd name="connsiteX4" fmla="*/ 1424586 w 3451198"/>
            <a:gd name="connsiteY4" fmla="*/ 429427 h 1332096"/>
            <a:gd name="connsiteX5" fmla="*/ 1995778 w 3451198"/>
            <a:gd name="connsiteY5" fmla="*/ 236220 h 1332096"/>
            <a:gd name="connsiteX6" fmla="*/ 2849218 w 3451198"/>
            <a:gd name="connsiteY6" fmla="*/ 76200 h 1332096"/>
            <a:gd name="connsiteX7" fmla="*/ 3451198 w 3451198"/>
            <a:gd name="connsiteY7" fmla="*/ 0 h 1332096"/>
            <a:gd name="connsiteX0" fmla="*/ 0 w 3405386"/>
            <a:gd name="connsiteY0" fmla="*/ 1214989 h 1214989"/>
            <a:gd name="connsiteX1" fmla="*/ 259188 w 3405386"/>
            <a:gd name="connsiteY1" fmla="*/ 1050457 h 1214989"/>
            <a:gd name="connsiteX2" fmla="*/ 434401 w 3405386"/>
            <a:gd name="connsiteY2" fmla="*/ 919112 h 1214989"/>
            <a:gd name="connsiteX3" fmla="*/ 830611 w 3405386"/>
            <a:gd name="connsiteY3" fmla="*/ 672265 h 1214989"/>
            <a:gd name="connsiteX4" fmla="*/ 1378774 w 3405386"/>
            <a:gd name="connsiteY4" fmla="*/ 429427 h 1214989"/>
            <a:gd name="connsiteX5" fmla="*/ 1949966 w 3405386"/>
            <a:gd name="connsiteY5" fmla="*/ 236220 h 1214989"/>
            <a:gd name="connsiteX6" fmla="*/ 2803406 w 3405386"/>
            <a:gd name="connsiteY6" fmla="*/ 76200 h 1214989"/>
            <a:gd name="connsiteX7" fmla="*/ 3405386 w 3405386"/>
            <a:gd name="connsiteY7" fmla="*/ 0 h 1214989"/>
            <a:gd name="connsiteX0" fmla="*/ 0 w 3390115"/>
            <a:gd name="connsiteY0" fmla="*/ 1236947 h 1236947"/>
            <a:gd name="connsiteX1" fmla="*/ 243917 w 3390115"/>
            <a:gd name="connsiteY1" fmla="*/ 1050457 h 1236947"/>
            <a:gd name="connsiteX2" fmla="*/ 419130 w 3390115"/>
            <a:gd name="connsiteY2" fmla="*/ 919112 h 1236947"/>
            <a:gd name="connsiteX3" fmla="*/ 815340 w 3390115"/>
            <a:gd name="connsiteY3" fmla="*/ 672265 h 1236947"/>
            <a:gd name="connsiteX4" fmla="*/ 1363503 w 3390115"/>
            <a:gd name="connsiteY4" fmla="*/ 429427 h 1236947"/>
            <a:gd name="connsiteX5" fmla="*/ 1934695 w 3390115"/>
            <a:gd name="connsiteY5" fmla="*/ 236220 h 1236947"/>
            <a:gd name="connsiteX6" fmla="*/ 2788135 w 3390115"/>
            <a:gd name="connsiteY6" fmla="*/ 76200 h 1236947"/>
            <a:gd name="connsiteX7" fmla="*/ 3390115 w 3390115"/>
            <a:gd name="connsiteY7" fmla="*/ 0 h 1236947"/>
            <a:gd name="connsiteX0" fmla="*/ 0 w 3390115"/>
            <a:gd name="connsiteY0" fmla="*/ 1236947 h 1236947"/>
            <a:gd name="connsiteX1" fmla="*/ 251552 w 3390115"/>
            <a:gd name="connsiteY1" fmla="*/ 1028499 h 1236947"/>
            <a:gd name="connsiteX2" fmla="*/ 419130 w 3390115"/>
            <a:gd name="connsiteY2" fmla="*/ 919112 h 1236947"/>
            <a:gd name="connsiteX3" fmla="*/ 815340 w 3390115"/>
            <a:gd name="connsiteY3" fmla="*/ 672265 h 1236947"/>
            <a:gd name="connsiteX4" fmla="*/ 1363503 w 3390115"/>
            <a:gd name="connsiteY4" fmla="*/ 429427 h 1236947"/>
            <a:gd name="connsiteX5" fmla="*/ 1934695 w 3390115"/>
            <a:gd name="connsiteY5" fmla="*/ 236220 h 1236947"/>
            <a:gd name="connsiteX6" fmla="*/ 2788135 w 3390115"/>
            <a:gd name="connsiteY6" fmla="*/ 76200 h 1236947"/>
            <a:gd name="connsiteX7" fmla="*/ 3390115 w 3390115"/>
            <a:gd name="connsiteY7" fmla="*/ 0 h 1236947"/>
            <a:gd name="connsiteX0" fmla="*/ 0 w 3390115"/>
            <a:gd name="connsiteY0" fmla="*/ 1236947 h 1236947"/>
            <a:gd name="connsiteX1" fmla="*/ 419130 w 3390115"/>
            <a:gd name="connsiteY1" fmla="*/ 919112 h 1236947"/>
            <a:gd name="connsiteX2" fmla="*/ 815340 w 3390115"/>
            <a:gd name="connsiteY2" fmla="*/ 672265 h 1236947"/>
            <a:gd name="connsiteX3" fmla="*/ 1363503 w 3390115"/>
            <a:gd name="connsiteY3" fmla="*/ 429427 h 1236947"/>
            <a:gd name="connsiteX4" fmla="*/ 1934695 w 3390115"/>
            <a:gd name="connsiteY4" fmla="*/ 236220 h 1236947"/>
            <a:gd name="connsiteX5" fmla="*/ 2788135 w 3390115"/>
            <a:gd name="connsiteY5" fmla="*/ 76200 h 1236947"/>
            <a:gd name="connsiteX6" fmla="*/ 3390115 w 3390115"/>
            <a:gd name="connsiteY6" fmla="*/ 0 h 1236947"/>
            <a:gd name="connsiteX0" fmla="*/ 0 w 3390115"/>
            <a:gd name="connsiteY0" fmla="*/ 1236947 h 1236947"/>
            <a:gd name="connsiteX1" fmla="*/ 815340 w 3390115"/>
            <a:gd name="connsiteY1" fmla="*/ 672265 h 1236947"/>
            <a:gd name="connsiteX2" fmla="*/ 1363503 w 3390115"/>
            <a:gd name="connsiteY2" fmla="*/ 429427 h 1236947"/>
            <a:gd name="connsiteX3" fmla="*/ 1934695 w 3390115"/>
            <a:gd name="connsiteY3" fmla="*/ 236220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644790 w 3390115"/>
            <a:gd name="connsiteY1" fmla="*/ 826884 h 1236947"/>
            <a:gd name="connsiteX2" fmla="*/ 1363503 w 3390115"/>
            <a:gd name="connsiteY2" fmla="*/ 429427 h 1236947"/>
            <a:gd name="connsiteX3" fmla="*/ 1934695 w 3390115"/>
            <a:gd name="connsiteY3" fmla="*/ 236220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644790 w 3390115"/>
            <a:gd name="connsiteY1" fmla="*/ 826884 h 1236947"/>
            <a:gd name="connsiteX2" fmla="*/ 1399409 w 3390115"/>
            <a:gd name="connsiteY2" fmla="*/ 468082 h 1236947"/>
            <a:gd name="connsiteX3" fmla="*/ 1934695 w 3390115"/>
            <a:gd name="connsiteY3" fmla="*/ 236220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644790 w 3390115"/>
            <a:gd name="connsiteY1" fmla="*/ 826884 h 1236947"/>
            <a:gd name="connsiteX2" fmla="*/ 1399409 w 3390115"/>
            <a:gd name="connsiteY2" fmla="*/ 468082 h 1236947"/>
            <a:gd name="connsiteX3" fmla="*/ 1952648 w 3390115"/>
            <a:gd name="connsiteY3" fmla="*/ 265211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537073 w 3390115"/>
            <a:gd name="connsiteY1" fmla="*/ 855875 h 1236947"/>
            <a:gd name="connsiteX2" fmla="*/ 1399409 w 3390115"/>
            <a:gd name="connsiteY2" fmla="*/ 468082 h 1236947"/>
            <a:gd name="connsiteX3" fmla="*/ 1952648 w 3390115"/>
            <a:gd name="connsiteY3" fmla="*/ 265211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537073 w 3390115"/>
            <a:gd name="connsiteY1" fmla="*/ 855875 h 1236947"/>
            <a:gd name="connsiteX2" fmla="*/ 1224835 w 3390115"/>
            <a:gd name="connsiteY2" fmla="*/ 525069 h 1236947"/>
            <a:gd name="connsiteX3" fmla="*/ 1952648 w 3390115"/>
            <a:gd name="connsiteY3" fmla="*/ 265211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537073 w 3390115"/>
            <a:gd name="connsiteY1" fmla="*/ 855875 h 1236947"/>
            <a:gd name="connsiteX2" fmla="*/ 1202310 w 3390115"/>
            <a:gd name="connsiteY2" fmla="*/ 511661 h 1236947"/>
            <a:gd name="connsiteX3" fmla="*/ 1952648 w 3390115"/>
            <a:gd name="connsiteY3" fmla="*/ 265211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537073 w 3390115"/>
            <a:gd name="connsiteY1" fmla="*/ 855875 h 1236947"/>
            <a:gd name="connsiteX2" fmla="*/ 1202310 w 3390115"/>
            <a:gd name="connsiteY2" fmla="*/ 511661 h 1236947"/>
            <a:gd name="connsiteX3" fmla="*/ 1952648 w 3390115"/>
            <a:gd name="connsiteY3" fmla="*/ 265211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537073 w 3390115"/>
            <a:gd name="connsiteY1" fmla="*/ 855875 h 1236947"/>
            <a:gd name="connsiteX2" fmla="*/ 968197 w 3390115"/>
            <a:gd name="connsiteY2" fmla="*/ 408431 h 1236947"/>
            <a:gd name="connsiteX3" fmla="*/ 1952648 w 3390115"/>
            <a:gd name="connsiteY3" fmla="*/ 265211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537073 w 3390115"/>
            <a:gd name="connsiteY1" fmla="*/ 855875 h 1236947"/>
            <a:gd name="connsiteX2" fmla="*/ 968197 w 3390115"/>
            <a:gd name="connsiteY2" fmla="*/ 408431 h 1236947"/>
            <a:gd name="connsiteX3" fmla="*/ 1914537 w 3390115"/>
            <a:gd name="connsiteY3" fmla="*/ 200013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341071 w 3390115"/>
            <a:gd name="connsiteY1" fmla="*/ 785244 h 1236947"/>
            <a:gd name="connsiteX2" fmla="*/ 968197 w 3390115"/>
            <a:gd name="connsiteY2" fmla="*/ 408431 h 1236947"/>
            <a:gd name="connsiteX3" fmla="*/ 1914537 w 3390115"/>
            <a:gd name="connsiteY3" fmla="*/ 200013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237626 w 3390115"/>
            <a:gd name="connsiteY1" fmla="*/ 972688 h 1236947"/>
            <a:gd name="connsiteX2" fmla="*/ 968197 w 3390115"/>
            <a:gd name="connsiteY2" fmla="*/ 408431 h 1236947"/>
            <a:gd name="connsiteX3" fmla="*/ 1914537 w 3390115"/>
            <a:gd name="connsiteY3" fmla="*/ 200013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237626 w 3390115"/>
            <a:gd name="connsiteY1" fmla="*/ 972688 h 1236947"/>
            <a:gd name="connsiteX2" fmla="*/ 1033531 w 3390115"/>
            <a:gd name="connsiteY2" fmla="*/ 422014 h 1236947"/>
            <a:gd name="connsiteX3" fmla="*/ 1914537 w 3390115"/>
            <a:gd name="connsiteY3" fmla="*/ 200013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237626 w 3390115"/>
            <a:gd name="connsiteY1" fmla="*/ 972688 h 1236947"/>
            <a:gd name="connsiteX2" fmla="*/ 1033531 w 3390115"/>
            <a:gd name="connsiteY2" fmla="*/ 422014 h 1236947"/>
            <a:gd name="connsiteX3" fmla="*/ 1930871 w 3390115"/>
            <a:gd name="connsiteY3" fmla="*/ 221746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237626 w 3390115"/>
            <a:gd name="connsiteY1" fmla="*/ 972688 h 1236947"/>
            <a:gd name="connsiteX2" fmla="*/ 864752 w 3390115"/>
            <a:gd name="connsiteY2" fmla="*/ 549693 h 1236947"/>
            <a:gd name="connsiteX3" fmla="*/ 1930871 w 3390115"/>
            <a:gd name="connsiteY3" fmla="*/ 221746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237626 w 3390115"/>
            <a:gd name="connsiteY1" fmla="*/ 972688 h 1236947"/>
            <a:gd name="connsiteX2" fmla="*/ 864752 w 3390115"/>
            <a:gd name="connsiteY2" fmla="*/ 549693 h 1236947"/>
            <a:gd name="connsiteX3" fmla="*/ 1930871 w 3390115"/>
            <a:gd name="connsiteY3" fmla="*/ 221746 h 1236947"/>
            <a:gd name="connsiteX4" fmla="*/ 2788135 w 3390115"/>
            <a:gd name="connsiteY4" fmla="*/ 76026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163335 w 3390115"/>
            <a:gd name="connsiteY1" fmla="*/ 1057653 h 1236947"/>
            <a:gd name="connsiteX2" fmla="*/ 237626 w 3390115"/>
            <a:gd name="connsiteY2" fmla="*/ 972688 h 1236947"/>
            <a:gd name="connsiteX3" fmla="*/ 864752 w 3390115"/>
            <a:gd name="connsiteY3" fmla="*/ 549693 h 1236947"/>
            <a:gd name="connsiteX4" fmla="*/ 1930871 w 3390115"/>
            <a:gd name="connsiteY4" fmla="*/ 221746 h 1236947"/>
            <a:gd name="connsiteX5" fmla="*/ 2788135 w 3390115"/>
            <a:gd name="connsiteY5" fmla="*/ 76026 h 1236947"/>
            <a:gd name="connsiteX6" fmla="*/ 3390115 w 3390115"/>
            <a:gd name="connsiteY6" fmla="*/ 0 h 1236947"/>
            <a:gd name="connsiteX0" fmla="*/ 0 w 3390115"/>
            <a:gd name="connsiteY0" fmla="*/ 1236947 h 1236947"/>
            <a:gd name="connsiteX1" fmla="*/ 54446 w 3390115"/>
            <a:gd name="connsiteY1" fmla="*/ 1158166 h 1236947"/>
            <a:gd name="connsiteX2" fmla="*/ 237626 w 3390115"/>
            <a:gd name="connsiteY2" fmla="*/ 972688 h 1236947"/>
            <a:gd name="connsiteX3" fmla="*/ 864752 w 3390115"/>
            <a:gd name="connsiteY3" fmla="*/ 549693 h 1236947"/>
            <a:gd name="connsiteX4" fmla="*/ 1930871 w 3390115"/>
            <a:gd name="connsiteY4" fmla="*/ 221746 h 1236947"/>
            <a:gd name="connsiteX5" fmla="*/ 2788135 w 3390115"/>
            <a:gd name="connsiteY5" fmla="*/ 76026 h 1236947"/>
            <a:gd name="connsiteX6" fmla="*/ 3390115 w 3390115"/>
            <a:gd name="connsiteY6" fmla="*/ 0 h 1236947"/>
            <a:gd name="connsiteX0" fmla="*/ 0 w 3390115"/>
            <a:gd name="connsiteY0" fmla="*/ 1236947 h 1236947"/>
            <a:gd name="connsiteX1" fmla="*/ 54446 w 3390115"/>
            <a:gd name="connsiteY1" fmla="*/ 1158166 h 1236947"/>
            <a:gd name="connsiteX2" fmla="*/ 237626 w 3390115"/>
            <a:gd name="connsiteY2" fmla="*/ 972688 h 1236947"/>
            <a:gd name="connsiteX3" fmla="*/ 875641 w 3390115"/>
            <a:gd name="connsiteY3" fmla="*/ 565993 h 1236947"/>
            <a:gd name="connsiteX4" fmla="*/ 1930871 w 3390115"/>
            <a:gd name="connsiteY4" fmla="*/ 221746 h 1236947"/>
            <a:gd name="connsiteX5" fmla="*/ 2788135 w 3390115"/>
            <a:gd name="connsiteY5" fmla="*/ 76026 h 1236947"/>
            <a:gd name="connsiteX6" fmla="*/ 3390115 w 3390115"/>
            <a:gd name="connsiteY6" fmla="*/ 0 h 1236947"/>
            <a:gd name="connsiteX0" fmla="*/ 0 w 3390115"/>
            <a:gd name="connsiteY0" fmla="*/ 1236947 h 1236947"/>
            <a:gd name="connsiteX1" fmla="*/ 54446 w 3390115"/>
            <a:gd name="connsiteY1" fmla="*/ 1158166 h 1236947"/>
            <a:gd name="connsiteX2" fmla="*/ 319293 w 3390115"/>
            <a:gd name="connsiteY2" fmla="*/ 910207 h 1236947"/>
            <a:gd name="connsiteX3" fmla="*/ 875641 w 3390115"/>
            <a:gd name="connsiteY3" fmla="*/ 565993 h 1236947"/>
            <a:gd name="connsiteX4" fmla="*/ 1930871 w 3390115"/>
            <a:gd name="connsiteY4" fmla="*/ 221746 h 1236947"/>
            <a:gd name="connsiteX5" fmla="*/ 2788135 w 3390115"/>
            <a:gd name="connsiteY5" fmla="*/ 76026 h 1236947"/>
            <a:gd name="connsiteX6" fmla="*/ 3390115 w 3390115"/>
            <a:gd name="connsiteY6" fmla="*/ 0 h 1236947"/>
            <a:gd name="connsiteX0" fmla="*/ 0 w 3390115"/>
            <a:gd name="connsiteY0" fmla="*/ 1236947 h 1236947"/>
            <a:gd name="connsiteX1" fmla="*/ 54446 w 3390115"/>
            <a:gd name="connsiteY1" fmla="*/ 1158166 h 1236947"/>
            <a:gd name="connsiteX2" fmla="*/ 319293 w 3390115"/>
            <a:gd name="connsiteY2" fmla="*/ 910207 h 1236947"/>
            <a:gd name="connsiteX3" fmla="*/ 1028087 w 3390115"/>
            <a:gd name="connsiteY3" fmla="*/ 511661 h 1236947"/>
            <a:gd name="connsiteX4" fmla="*/ 1930871 w 3390115"/>
            <a:gd name="connsiteY4" fmla="*/ 221746 h 1236947"/>
            <a:gd name="connsiteX5" fmla="*/ 2788135 w 3390115"/>
            <a:gd name="connsiteY5" fmla="*/ 76026 h 1236947"/>
            <a:gd name="connsiteX6" fmla="*/ 3390115 w 3390115"/>
            <a:gd name="connsiteY6" fmla="*/ 0 h 1236947"/>
            <a:gd name="connsiteX0" fmla="*/ 0 w 3390115"/>
            <a:gd name="connsiteY0" fmla="*/ 1236947 h 1236947"/>
            <a:gd name="connsiteX1" fmla="*/ 319293 w 3390115"/>
            <a:gd name="connsiteY1" fmla="*/ 910207 h 1236947"/>
            <a:gd name="connsiteX2" fmla="*/ 1028087 w 3390115"/>
            <a:gd name="connsiteY2" fmla="*/ 511661 h 1236947"/>
            <a:gd name="connsiteX3" fmla="*/ 1930871 w 3390115"/>
            <a:gd name="connsiteY3" fmla="*/ 221746 h 1236947"/>
            <a:gd name="connsiteX4" fmla="*/ 2788135 w 3390115"/>
            <a:gd name="connsiteY4" fmla="*/ 76026 h 1236947"/>
            <a:gd name="connsiteX5" fmla="*/ 3390115 w 3390115"/>
            <a:gd name="connsiteY5" fmla="*/ 0 h 1236947"/>
            <a:gd name="connsiteX0" fmla="*/ 0 w 3381310"/>
            <a:gd name="connsiteY0" fmla="*/ 1168786 h 1168786"/>
            <a:gd name="connsiteX1" fmla="*/ 319293 w 3381310"/>
            <a:gd name="connsiteY1" fmla="*/ 842046 h 1168786"/>
            <a:gd name="connsiteX2" fmla="*/ 1028087 w 3381310"/>
            <a:gd name="connsiteY2" fmla="*/ 443500 h 1168786"/>
            <a:gd name="connsiteX3" fmla="*/ 1930871 w 3381310"/>
            <a:gd name="connsiteY3" fmla="*/ 153585 h 1168786"/>
            <a:gd name="connsiteX4" fmla="*/ 2788135 w 3381310"/>
            <a:gd name="connsiteY4" fmla="*/ 7865 h 1168786"/>
            <a:gd name="connsiteX5" fmla="*/ 3381310 w 3381310"/>
            <a:gd name="connsiteY5" fmla="*/ 89747 h 1168786"/>
            <a:gd name="connsiteX0" fmla="*/ 0 w 3381310"/>
            <a:gd name="connsiteY0" fmla="*/ 1079039 h 1079039"/>
            <a:gd name="connsiteX1" fmla="*/ 319293 w 3381310"/>
            <a:gd name="connsiteY1" fmla="*/ 752299 h 1079039"/>
            <a:gd name="connsiteX2" fmla="*/ 1028087 w 3381310"/>
            <a:gd name="connsiteY2" fmla="*/ 353753 h 1079039"/>
            <a:gd name="connsiteX3" fmla="*/ 1930871 w 3381310"/>
            <a:gd name="connsiteY3" fmla="*/ 63838 h 1079039"/>
            <a:gd name="connsiteX4" fmla="*/ 2796941 w 3381310"/>
            <a:gd name="connsiteY4" fmla="*/ 128661 h 1079039"/>
            <a:gd name="connsiteX5" fmla="*/ 3381310 w 3381310"/>
            <a:gd name="connsiteY5" fmla="*/ 0 h 1079039"/>
            <a:gd name="connsiteX0" fmla="*/ 0 w 3381310"/>
            <a:gd name="connsiteY0" fmla="*/ 1079039 h 1079039"/>
            <a:gd name="connsiteX1" fmla="*/ 319293 w 3381310"/>
            <a:gd name="connsiteY1" fmla="*/ 752299 h 1079039"/>
            <a:gd name="connsiteX2" fmla="*/ 1028087 w 3381310"/>
            <a:gd name="connsiteY2" fmla="*/ 353753 h 1079039"/>
            <a:gd name="connsiteX3" fmla="*/ 1886843 w 3381310"/>
            <a:gd name="connsiteY3" fmla="*/ 287542 h 1079039"/>
            <a:gd name="connsiteX4" fmla="*/ 2796941 w 3381310"/>
            <a:gd name="connsiteY4" fmla="*/ 128661 h 1079039"/>
            <a:gd name="connsiteX5" fmla="*/ 3381310 w 3381310"/>
            <a:gd name="connsiteY5" fmla="*/ 0 h 1079039"/>
            <a:gd name="connsiteX0" fmla="*/ 0 w 3381310"/>
            <a:gd name="connsiteY0" fmla="*/ 1079039 h 1079039"/>
            <a:gd name="connsiteX1" fmla="*/ 319293 w 3381310"/>
            <a:gd name="connsiteY1" fmla="*/ 752299 h 1079039"/>
            <a:gd name="connsiteX2" fmla="*/ 1001670 w 3381310"/>
            <a:gd name="connsiteY2" fmla="*/ 551138 h 1079039"/>
            <a:gd name="connsiteX3" fmla="*/ 1886843 w 3381310"/>
            <a:gd name="connsiteY3" fmla="*/ 287542 h 1079039"/>
            <a:gd name="connsiteX4" fmla="*/ 2796941 w 3381310"/>
            <a:gd name="connsiteY4" fmla="*/ 128661 h 1079039"/>
            <a:gd name="connsiteX5" fmla="*/ 3381310 w 3381310"/>
            <a:gd name="connsiteY5" fmla="*/ 0 h 1079039"/>
            <a:gd name="connsiteX0" fmla="*/ 0 w 3381310"/>
            <a:gd name="connsiteY0" fmla="*/ 1079039 h 1079039"/>
            <a:gd name="connsiteX1" fmla="*/ 363320 w 3381310"/>
            <a:gd name="connsiteY1" fmla="*/ 883888 h 1079039"/>
            <a:gd name="connsiteX2" fmla="*/ 1001670 w 3381310"/>
            <a:gd name="connsiteY2" fmla="*/ 551138 h 1079039"/>
            <a:gd name="connsiteX3" fmla="*/ 1886843 w 3381310"/>
            <a:gd name="connsiteY3" fmla="*/ 287542 h 1079039"/>
            <a:gd name="connsiteX4" fmla="*/ 2796941 w 3381310"/>
            <a:gd name="connsiteY4" fmla="*/ 128661 h 1079039"/>
            <a:gd name="connsiteX5" fmla="*/ 3381310 w 3381310"/>
            <a:gd name="connsiteY5" fmla="*/ 0 h 1079039"/>
            <a:gd name="connsiteX0" fmla="*/ 0 w 3381310"/>
            <a:gd name="connsiteY0" fmla="*/ 1079039 h 1079039"/>
            <a:gd name="connsiteX1" fmla="*/ 363320 w 3381310"/>
            <a:gd name="connsiteY1" fmla="*/ 883888 h 1079039"/>
            <a:gd name="connsiteX2" fmla="*/ 1239418 w 3381310"/>
            <a:gd name="connsiteY2" fmla="*/ 485343 h 1079039"/>
            <a:gd name="connsiteX3" fmla="*/ 1886843 w 3381310"/>
            <a:gd name="connsiteY3" fmla="*/ 287542 h 1079039"/>
            <a:gd name="connsiteX4" fmla="*/ 2796941 w 3381310"/>
            <a:gd name="connsiteY4" fmla="*/ 128661 h 1079039"/>
            <a:gd name="connsiteX5" fmla="*/ 3381310 w 3381310"/>
            <a:gd name="connsiteY5" fmla="*/ 0 h 1079039"/>
            <a:gd name="connsiteX0" fmla="*/ 0 w 3381310"/>
            <a:gd name="connsiteY0" fmla="*/ 1079039 h 1079039"/>
            <a:gd name="connsiteX1" fmla="*/ 363320 w 3381310"/>
            <a:gd name="connsiteY1" fmla="*/ 883888 h 1079039"/>
            <a:gd name="connsiteX2" fmla="*/ 1239418 w 3381310"/>
            <a:gd name="connsiteY2" fmla="*/ 485343 h 1079039"/>
            <a:gd name="connsiteX3" fmla="*/ 2106980 w 3381310"/>
            <a:gd name="connsiteY3" fmla="*/ 221747 h 1079039"/>
            <a:gd name="connsiteX4" fmla="*/ 2796941 w 3381310"/>
            <a:gd name="connsiteY4" fmla="*/ 128661 h 1079039"/>
            <a:gd name="connsiteX5" fmla="*/ 3381310 w 3381310"/>
            <a:gd name="connsiteY5" fmla="*/ 0 h 1079039"/>
            <a:gd name="connsiteX0" fmla="*/ 0 w 3381310"/>
            <a:gd name="connsiteY0" fmla="*/ 1079039 h 1079039"/>
            <a:gd name="connsiteX1" fmla="*/ 363320 w 3381310"/>
            <a:gd name="connsiteY1" fmla="*/ 883888 h 1079039"/>
            <a:gd name="connsiteX2" fmla="*/ 1239418 w 3381310"/>
            <a:gd name="connsiteY2" fmla="*/ 485343 h 1079039"/>
            <a:gd name="connsiteX3" fmla="*/ 2106980 w 3381310"/>
            <a:gd name="connsiteY3" fmla="*/ 221747 h 1079039"/>
            <a:gd name="connsiteX4" fmla="*/ 2814552 w 3381310"/>
            <a:gd name="connsiteY4" fmla="*/ 89184 h 1079039"/>
            <a:gd name="connsiteX5" fmla="*/ 3381310 w 3381310"/>
            <a:gd name="connsiteY5" fmla="*/ 0 h 1079039"/>
            <a:gd name="connsiteX0" fmla="*/ 0 w 3398921"/>
            <a:gd name="connsiteY0" fmla="*/ 1144834 h 1144834"/>
            <a:gd name="connsiteX1" fmla="*/ 380931 w 3398921"/>
            <a:gd name="connsiteY1" fmla="*/ 883888 h 1144834"/>
            <a:gd name="connsiteX2" fmla="*/ 1257029 w 3398921"/>
            <a:gd name="connsiteY2" fmla="*/ 485343 h 1144834"/>
            <a:gd name="connsiteX3" fmla="*/ 2124591 w 3398921"/>
            <a:gd name="connsiteY3" fmla="*/ 221747 h 1144834"/>
            <a:gd name="connsiteX4" fmla="*/ 2832163 w 3398921"/>
            <a:gd name="connsiteY4" fmla="*/ 89184 h 1144834"/>
            <a:gd name="connsiteX5" fmla="*/ 3398921 w 3398921"/>
            <a:gd name="connsiteY5" fmla="*/ 0 h 1144834"/>
            <a:gd name="connsiteX0" fmla="*/ 0 w 3398921"/>
            <a:gd name="connsiteY0" fmla="*/ 1144834 h 1144834"/>
            <a:gd name="connsiteX1" fmla="*/ 407348 w 3398921"/>
            <a:gd name="connsiteY1" fmla="*/ 910206 h 1144834"/>
            <a:gd name="connsiteX2" fmla="*/ 1257029 w 3398921"/>
            <a:gd name="connsiteY2" fmla="*/ 485343 h 1144834"/>
            <a:gd name="connsiteX3" fmla="*/ 2124591 w 3398921"/>
            <a:gd name="connsiteY3" fmla="*/ 221747 h 1144834"/>
            <a:gd name="connsiteX4" fmla="*/ 2832163 w 3398921"/>
            <a:gd name="connsiteY4" fmla="*/ 89184 h 1144834"/>
            <a:gd name="connsiteX5" fmla="*/ 3398921 w 3398921"/>
            <a:gd name="connsiteY5" fmla="*/ 0 h 1144834"/>
            <a:gd name="connsiteX0" fmla="*/ 0 w 3398921"/>
            <a:gd name="connsiteY0" fmla="*/ 1118516 h 1118516"/>
            <a:gd name="connsiteX1" fmla="*/ 407348 w 3398921"/>
            <a:gd name="connsiteY1" fmla="*/ 910206 h 1118516"/>
            <a:gd name="connsiteX2" fmla="*/ 1257029 w 3398921"/>
            <a:gd name="connsiteY2" fmla="*/ 485343 h 1118516"/>
            <a:gd name="connsiteX3" fmla="*/ 2124591 w 3398921"/>
            <a:gd name="connsiteY3" fmla="*/ 221747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592263 w 3398921"/>
            <a:gd name="connsiteY1" fmla="*/ 791775 h 1118516"/>
            <a:gd name="connsiteX2" fmla="*/ 1257029 w 3398921"/>
            <a:gd name="connsiteY2" fmla="*/ 485343 h 1118516"/>
            <a:gd name="connsiteX3" fmla="*/ 2124591 w 3398921"/>
            <a:gd name="connsiteY3" fmla="*/ 221747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592263 w 3398921"/>
            <a:gd name="connsiteY1" fmla="*/ 791775 h 1118516"/>
            <a:gd name="connsiteX2" fmla="*/ 1257029 w 3398921"/>
            <a:gd name="connsiteY2" fmla="*/ 485343 h 1118516"/>
            <a:gd name="connsiteX3" fmla="*/ 2124591 w 3398921"/>
            <a:gd name="connsiteY3" fmla="*/ 221747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636291 w 3398921"/>
            <a:gd name="connsiteY1" fmla="*/ 739139 h 1118516"/>
            <a:gd name="connsiteX2" fmla="*/ 1257029 w 3398921"/>
            <a:gd name="connsiteY2" fmla="*/ 485343 h 1118516"/>
            <a:gd name="connsiteX3" fmla="*/ 2124591 w 3398921"/>
            <a:gd name="connsiteY3" fmla="*/ 221747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689124 w 3398921"/>
            <a:gd name="connsiteY1" fmla="*/ 804934 h 1118516"/>
            <a:gd name="connsiteX2" fmla="*/ 1257029 w 3398921"/>
            <a:gd name="connsiteY2" fmla="*/ 485343 h 1118516"/>
            <a:gd name="connsiteX3" fmla="*/ 2124591 w 3398921"/>
            <a:gd name="connsiteY3" fmla="*/ 221747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689124 w 3398921"/>
            <a:gd name="connsiteY1" fmla="*/ 804934 h 1118516"/>
            <a:gd name="connsiteX2" fmla="*/ 1371501 w 3398921"/>
            <a:gd name="connsiteY2" fmla="*/ 577456 h 1118516"/>
            <a:gd name="connsiteX3" fmla="*/ 2124591 w 3398921"/>
            <a:gd name="connsiteY3" fmla="*/ 221747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689124 w 3398921"/>
            <a:gd name="connsiteY1" fmla="*/ 804934 h 1118516"/>
            <a:gd name="connsiteX2" fmla="*/ 1371501 w 3398921"/>
            <a:gd name="connsiteY2" fmla="*/ 577456 h 1118516"/>
            <a:gd name="connsiteX3" fmla="*/ 2159813 w 3398921"/>
            <a:gd name="connsiteY3" fmla="*/ 327019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689124 w 3398921"/>
            <a:gd name="connsiteY1" fmla="*/ 804934 h 1118516"/>
            <a:gd name="connsiteX2" fmla="*/ 1371501 w 3398921"/>
            <a:gd name="connsiteY2" fmla="*/ 577456 h 1118516"/>
            <a:gd name="connsiteX3" fmla="*/ 2159813 w 3398921"/>
            <a:gd name="connsiteY3" fmla="*/ 327019 h 1118516"/>
            <a:gd name="connsiteX4" fmla="*/ 2867385 w 3398921"/>
            <a:gd name="connsiteY4" fmla="*/ 141820 h 1118516"/>
            <a:gd name="connsiteX5" fmla="*/ 3398921 w 3398921"/>
            <a:gd name="connsiteY5" fmla="*/ 0 h 1118516"/>
            <a:gd name="connsiteX0" fmla="*/ 0 w 3425337"/>
            <a:gd name="connsiteY0" fmla="*/ 1092198 h 1092198"/>
            <a:gd name="connsiteX1" fmla="*/ 689124 w 3425337"/>
            <a:gd name="connsiteY1" fmla="*/ 778616 h 1092198"/>
            <a:gd name="connsiteX2" fmla="*/ 1371501 w 3425337"/>
            <a:gd name="connsiteY2" fmla="*/ 551138 h 1092198"/>
            <a:gd name="connsiteX3" fmla="*/ 2159813 w 3425337"/>
            <a:gd name="connsiteY3" fmla="*/ 300701 h 1092198"/>
            <a:gd name="connsiteX4" fmla="*/ 2867385 w 3425337"/>
            <a:gd name="connsiteY4" fmla="*/ 115502 h 1092198"/>
            <a:gd name="connsiteX5" fmla="*/ 3425337 w 3425337"/>
            <a:gd name="connsiteY5" fmla="*/ 0 h 1092198"/>
            <a:gd name="connsiteX0" fmla="*/ 0 w 3865618"/>
            <a:gd name="connsiteY0" fmla="*/ 1158000 h 1158000"/>
            <a:gd name="connsiteX1" fmla="*/ 689124 w 3865618"/>
            <a:gd name="connsiteY1" fmla="*/ 844418 h 1158000"/>
            <a:gd name="connsiteX2" fmla="*/ 1371501 w 3865618"/>
            <a:gd name="connsiteY2" fmla="*/ 616940 h 1158000"/>
            <a:gd name="connsiteX3" fmla="*/ 2159813 w 3865618"/>
            <a:gd name="connsiteY3" fmla="*/ 366503 h 1158000"/>
            <a:gd name="connsiteX4" fmla="*/ 2867385 w 3865618"/>
            <a:gd name="connsiteY4" fmla="*/ 181304 h 1158000"/>
            <a:gd name="connsiteX5" fmla="*/ 3865618 w 3865618"/>
            <a:gd name="connsiteY5" fmla="*/ 0 h 1158000"/>
            <a:gd name="connsiteX0" fmla="*/ 0 w 3865618"/>
            <a:gd name="connsiteY0" fmla="*/ 1158000 h 1158000"/>
            <a:gd name="connsiteX1" fmla="*/ 689124 w 3865618"/>
            <a:gd name="connsiteY1" fmla="*/ 883900 h 1158000"/>
            <a:gd name="connsiteX2" fmla="*/ 1371501 w 3865618"/>
            <a:gd name="connsiteY2" fmla="*/ 616940 h 1158000"/>
            <a:gd name="connsiteX3" fmla="*/ 2159813 w 3865618"/>
            <a:gd name="connsiteY3" fmla="*/ 366503 h 1158000"/>
            <a:gd name="connsiteX4" fmla="*/ 2867385 w 3865618"/>
            <a:gd name="connsiteY4" fmla="*/ 181304 h 1158000"/>
            <a:gd name="connsiteX5" fmla="*/ 3865618 w 3865618"/>
            <a:gd name="connsiteY5" fmla="*/ 0 h 1158000"/>
            <a:gd name="connsiteX0" fmla="*/ 0 w 3865618"/>
            <a:gd name="connsiteY0" fmla="*/ 1158000 h 1158000"/>
            <a:gd name="connsiteX1" fmla="*/ 689124 w 3865618"/>
            <a:gd name="connsiteY1" fmla="*/ 883900 h 1158000"/>
            <a:gd name="connsiteX2" fmla="*/ 1397918 w 3865618"/>
            <a:gd name="connsiteY2" fmla="*/ 682742 h 1158000"/>
            <a:gd name="connsiteX3" fmla="*/ 2159813 w 3865618"/>
            <a:gd name="connsiteY3" fmla="*/ 366503 h 1158000"/>
            <a:gd name="connsiteX4" fmla="*/ 2867385 w 3865618"/>
            <a:gd name="connsiteY4" fmla="*/ 181304 h 1158000"/>
            <a:gd name="connsiteX5" fmla="*/ 3865618 w 3865618"/>
            <a:gd name="connsiteY5" fmla="*/ 0 h 1158000"/>
            <a:gd name="connsiteX0" fmla="*/ 0 w 3865618"/>
            <a:gd name="connsiteY0" fmla="*/ 1158000 h 1158000"/>
            <a:gd name="connsiteX1" fmla="*/ 689124 w 3865618"/>
            <a:gd name="connsiteY1" fmla="*/ 883900 h 1158000"/>
            <a:gd name="connsiteX2" fmla="*/ 1397918 w 3865618"/>
            <a:gd name="connsiteY2" fmla="*/ 682742 h 1158000"/>
            <a:gd name="connsiteX3" fmla="*/ 2177424 w 3865618"/>
            <a:gd name="connsiteY3" fmla="*/ 471785 h 1158000"/>
            <a:gd name="connsiteX4" fmla="*/ 2867385 w 3865618"/>
            <a:gd name="connsiteY4" fmla="*/ 181304 h 1158000"/>
            <a:gd name="connsiteX5" fmla="*/ 3865618 w 3865618"/>
            <a:gd name="connsiteY5" fmla="*/ 0 h 1158000"/>
            <a:gd name="connsiteX0" fmla="*/ 0 w 3865618"/>
            <a:gd name="connsiteY0" fmla="*/ 1158000 h 1158000"/>
            <a:gd name="connsiteX1" fmla="*/ 689124 w 3865618"/>
            <a:gd name="connsiteY1" fmla="*/ 883900 h 1158000"/>
            <a:gd name="connsiteX2" fmla="*/ 1397918 w 3865618"/>
            <a:gd name="connsiteY2" fmla="*/ 682742 h 1158000"/>
            <a:gd name="connsiteX3" fmla="*/ 2177424 w 3865618"/>
            <a:gd name="connsiteY3" fmla="*/ 471785 h 1158000"/>
            <a:gd name="connsiteX4" fmla="*/ 2902608 w 3865618"/>
            <a:gd name="connsiteY4" fmla="*/ 352389 h 1158000"/>
            <a:gd name="connsiteX5" fmla="*/ 3865618 w 3865618"/>
            <a:gd name="connsiteY5" fmla="*/ 0 h 1158000"/>
            <a:gd name="connsiteX0" fmla="*/ 0 w 3892035"/>
            <a:gd name="connsiteY0" fmla="*/ 894793 h 894793"/>
            <a:gd name="connsiteX1" fmla="*/ 689124 w 3892035"/>
            <a:gd name="connsiteY1" fmla="*/ 620693 h 894793"/>
            <a:gd name="connsiteX2" fmla="*/ 1397918 w 3892035"/>
            <a:gd name="connsiteY2" fmla="*/ 419535 h 894793"/>
            <a:gd name="connsiteX3" fmla="*/ 2177424 w 3892035"/>
            <a:gd name="connsiteY3" fmla="*/ 208578 h 894793"/>
            <a:gd name="connsiteX4" fmla="*/ 2902608 w 3892035"/>
            <a:gd name="connsiteY4" fmla="*/ 89182 h 894793"/>
            <a:gd name="connsiteX5" fmla="*/ 3892035 w 3892035"/>
            <a:gd name="connsiteY5" fmla="*/ 0 h 894793"/>
            <a:gd name="connsiteX0" fmla="*/ 0 w 3715925"/>
            <a:gd name="connsiteY0" fmla="*/ 2526638 h 2526638"/>
            <a:gd name="connsiteX1" fmla="*/ 513014 w 3715925"/>
            <a:gd name="connsiteY1" fmla="*/ 620693 h 2526638"/>
            <a:gd name="connsiteX2" fmla="*/ 1221808 w 3715925"/>
            <a:gd name="connsiteY2" fmla="*/ 419535 h 2526638"/>
            <a:gd name="connsiteX3" fmla="*/ 2001314 w 3715925"/>
            <a:gd name="connsiteY3" fmla="*/ 208578 h 2526638"/>
            <a:gd name="connsiteX4" fmla="*/ 2726498 w 3715925"/>
            <a:gd name="connsiteY4" fmla="*/ 89182 h 2526638"/>
            <a:gd name="connsiteX5" fmla="*/ 3715925 w 3715925"/>
            <a:gd name="connsiteY5" fmla="*/ 0 h 2526638"/>
            <a:gd name="connsiteX0" fmla="*/ 0 w 3715925"/>
            <a:gd name="connsiteY0" fmla="*/ 2526638 h 2526638"/>
            <a:gd name="connsiteX1" fmla="*/ 662708 w 3715925"/>
            <a:gd name="connsiteY1" fmla="*/ 1541896 h 2526638"/>
            <a:gd name="connsiteX2" fmla="*/ 1221808 w 3715925"/>
            <a:gd name="connsiteY2" fmla="*/ 419535 h 2526638"/>
            <a:gd name="connsiteX3" fmla="*/ 2001314 w 3715925"/>
            <a:gd name="connsiteY3" fmla="*/ 208578 h 2526638"/>
            <a:gd name="connsiteX4" fmla="*/ 2726498 w 3715925"/>
            <a:gd name="connsiteY4" fmla="*/ 89182 h 2526638"/>
            <a:gd name="connsiteX5" fmla="*/ 3715925 w 3715925"/>
            <a:gd name="connsiteY5" fmla="*/ 0 h 2526638"/>
            <a:gd name="connsiteX0" fmla="*/ 0 w 3715925"/>
            <a:gd name="connsiteY0" fmla="*/ 2526638 h 2526638"/>
            <a:gd name="connsiteX1" fmla="*/ 662708 w 3715925"/>
            <a:gd name="connsiteY1" fmla="*/ 1541896 h 2526638"/>
            <a:gd name="connsiteX2" fmla="*/ 1485973 w 3715925"/>
            <a:gd name="connsiteY2" fmla="*/ 880136 h 2526638"/>
            <a:gd name="connsiteX3" fmla="*/ 2001314 w 3715925"/>
            <a:gd name="connsiteY3" fmla="*/ 208578 h 2526638"/>
            <a:gd name="connsiteX4" fmla="*/ 2726498 w 3715925"/>
            <a:gd name="connsiteY4" fmla="*/ 89182 h 2526638"/>
            <a:gd name="connsiteX5" fmla="*/ 3715925 w 3715925"/>
            <a:gd name="connsiteY5" fmla="*/ 0 h 2526638"/>
            <a:gd name="connsiteX0" fmla="*/ 0 w 3715925"/>
            <a:gd name="connsiteY0" fmla="*/ 2526638 h 2526638"/>
            <a:gd name="connsiteX1" fmla="*/ 662708 w 3715925"/>
            <a:gd name="connsiteY1" fmla="*/ 1541896 h 2526638"/>
            <a:gd name="connsiteX2" fmla="*/ 1485973 w 3715925"/>
            <a:gd name="connsiteY2" fmla="*/ 880136 h 2526638"/>
            <a:gd name="connsiteX3" fmla="*/ 2133396 w 3715925"/>
            <a:gd name="connsiteY3" fmla="*/ 563899 h 2526638"/>
            <a:gd name="connsiteX4" fmla="*/ 2726498 w 3715925"/>
            <a:gd name="connsiteY4" fmla="*/ 89182 h 2526638"/>
            <a:gd name="connsiteX5" fmla="*/ 3715925 w 3715925"/>
            <a:gd name="connsiteY5" fmla="*/ 0 h 2526638"/>
            <a:gd name="connsiteX0" fmla="*/ 0 w 3715925"/>
            <a:gd name="connsiteY0" fmla="*/ 2526638 h 2526638"/>
            <a:gd name="connsiteX1" fmla="*/ 662708 w 3715925"/>
            <a:gd name="connsiteY1" fmla="*/ 1541896 h 2526638"/>
            <a:gd name="connsiteX2" fmla="*/ 1485973 w 3715925"/>
            <a:gd name="connsiteY2" fmla="*/ 880136 h 2526638"/>
            <a:gd name="connsiteX3" fmla="*/ 2133396 w 3715925"/>
            <a:gd name="connsiteY3" fmla="*/ 563899 h 2526638"/>
            <a:gd name="connsiteX4" fmla="*/ 2788137 w 3715925"/>
            <a:gd name="connsiteY4" fmla="*/ 286583 h 2526638"/>
            <a:gd name="connsiteX5" fmla="*/ 3715925 w 3715925"/>
            <a:gd name="connsiteY5" fmla="*/ 0 h 2526638"/>
            <a:gd name="connsiteX0" fmla="*/ 0 w 3698314"/>
            <a:gd name="connsiteY0" fmla="*/ 2395038 h 2395038"/>
            <a:gd name="connsiteX1" fmla="*/ 662708 w 3698314"/>
            <a:gd name="connsiteY1" fmla="*/ 1410296 h 2395038"/>
            <a:gd name="connsiteX2" fmla="*/ 1485973 w 3698314"/>
            <a:gd name="connsiteY2" fmla="*/ 748536 h 2395038"/>
            <a:gd name="connsiteX3" fmla="*/ 2133396 w 3698314"/>
            <a:gd name="connsiteY3" fmla="*/ 432299 h 2395038"/>
            <a:gd name="connsiteX4" fmla="*/ 2788137 w 3698314"/>
            <a:gd name="connsiteY4" fmla="*/ 154983 h 2395038"/>
            <a:gd name="connsiteX5" fmla="*/ 3698314 w 3698314"/>
            <a:gd name="connsiteY5" fmla="*/ 0 h 2395038"/>
            <a:gd name="connsiteX0" fmla="*/ 0 w 3698314"/>
            <a:gd name="connsiteY0" fmla="*/ 2395038 h 2395038"/>
            <a:gd name="connsiteX1" fmla="*/ 662708 w 3698314"/>
            <a:gd name="connsiteY1" fmla="*/ 1410296 h 2395038"/>
            <a:gd name="connsiteX2" fmla="*/ 1485973 w 3698314"/>
            <a:gd name="connsiteY2" fmla="*/ 748536 h 2395038"/>
            <a:gd name="connsiteX3" fmla="*/ 2133396 w 3698314"/>
            <a:gd name="connsiteY3" fmla="*/ 392819 h 2395038"/>
            <a:gd name="connsiteX4" fmla="*/ 2788137 w 3698314"/>
            <a:gd name="connsiteY4" fmla="*/ 154983 h 2395038"/>
            <a:gd name="connsiteX5" fmla="*/ 3698314 w 3698314"/>
            <a:gd name="connsiteY5" fmla="*/ 0 h 2395038"/>
            <a:gd name="connsiteX0" fmla="*/ 0 w 3698314"/>
            <a:gd name="connsiteY0" fmla="*/ 2395038 h 2395038"/>
            <a:gd name="connsiteX1" fmla="*/ 662708 w 3698314"/>
            <a:gd name="connsiteY1" fmla="*/ 1410296 h 2395038"/>
            <a:gd name="connsiteX2" fmla="*/ 1485973 w 3698314"/>
            <a:gd name="connsiteY2" fmla="*/ 748536 h 2395038"/>
            <a:gd name="connsiteX3" fmla="*/ 2133396 w 3698314"/>
            <a:gd name="connsiteY3" fmla="*/ 392819 h 2395038"/>
            <a:gd name="connsiteX4" fmla="*/ 2814554 w 3698314"/>
            <a:gd name="connsiteY4" fmla="*/ 102343 h 2395038"/>
            <a:gd name="connsiteX5" fmla="*/ 3698314 w 3698314"/>
            <a:gd name="connsiteY5" fmla="*/ 0 h 2395038"/>
            <a:gd name="connsiteX0" fmla="*/ 0 w 3671897"/>
            <a:gd name="connsiteY0" fmla="*/ 2513478 h 2513478"/>
            <a:gd name="connsiteX1" fmla="*/ 662708 w 3671897"/>
            <a:gd name="connsiteY1" fmla="*/ 1528736 h 2513478"/>
            <a:gd name="connsiteX2" fmla="*/ 1485973 w 3671897"/>
            <a:gd name="connsiteY2" fmla="*/ 866976 h 2513478"/>
            <a:gd name="connsiteX3" fmla="*/ 2133396 w 3671897"/>
            <a:gd name="connsiteY3" fmla="*/ 511259 h 2513478"/>
            <a:gd name="connsiteX4" fmla="*/ 2814554 w 3671897"/>
            <a:gd name="connsiteY4" fmla="*/ 220783 h 2513478"/>
            <a:gd name="connsiteX5" fmla="*/ 3671897 w 3671897"/>
            <a:gd name="connsiteY5" fmla="*/ 0 h 2513478"/>
            <a:gd name="connsiteX0" fmla="*/ 0 w 3671897"/>
            <a:gd name="connsiteY0" fmla="*/ 2513478 h 2513478"/>
            <a:gd name="connsiteX1" fmla="*/ 662708 w 3671897"/>
            <a:gd name="connsiteY1" fmla="*/ 1528736 h 2513478"/>
            <a:gd name="connsiteX2" fmla="*/ 1485973 w 3671897"/>
            <a:gd name="connsiteY2" fmla="*/ 866976 h 2513478"/>
            <a:gd name="connsiteX3" fmla="*/ 2133396 w 3671897"/>
            <a:gd name="connsiteY3" fmla="*/ 511259 h 2513478"/>
            <a:gd name="connsiteX4" fmla="*/ 2814554 w 3671897"/>
            <a:gd name="connsiteY4" fmla="*/ 220783 h 2513478"/>
            <a:gd name="connsiteX5" fmla="*/ 3671897 w 3671897"/>
            <a:gd name="connsiteY5" fmla="*/ 0 h 2513478"/>
            <a:gd name="connsiteX0" fmla="*/ 0 w 3671897"/>
            <a:gd name="connsiteY0" fmla="*/ 2513478 h 2513478"/>
            <a:gd name="connsiteX1" fmla="*/ 662708 w 3671897"/>
            <a:gd name="connsiteY1" fmla="*/ 1528736 h 2513478"/>
            <a:gd name="connsiteX2" fmla="*/ 1485973 w 3671897"/>
            <a:gd name="connsiteY2" fmla="*/ 866976 h 2513478"/>
            <a:gd name="connsiteX3" fmla="*/ 2133396 w 3671897"/>
            <a:gd name="connsiteY3" fmla="*/ 511259 h 2513478"/>
            <a:gd name="connsiteX4" fmla="*/ 2814554 w 3671897"/>
            <a:gd name="connsiteY4" fmla="*/ 220783 h 2513478"/>
            <a:gd name="connsiteX5" fmla="*/ 3671897 w 3671897"/>
            <a:gd name="connsiteY5" fmla="*/ 0 h 2513478"/>
            <a:gd name="connsiteX0" fmla="*/ 0 w 3671897"/>
            <a:gd name="connsiteY0" fmla="*/ 2513478 h 2513478"/>
            <a:gd name="connsiteX1" fmla="*/ 662708 w 3671897"/>
            <a:gd name="connsiteY1" fmla="*/ 1528736 h 2513478"/>
            <a:gd name="connsiteX2" fmla="*/ 1485973 w 3671897"/>
            <a:gd name="connsiteY2" fmla="*/ 814335 h 2513478"/>
            <a:gd name="connsiteX3" fmla="*/ 2133396 w 3671897"/>
            <a:gd name="connsiteY3" fmla="*/ 511259 h 2513478"/>
            <a:gd name="connsiteX4" fmla="*/ 2814554 w 3671897"/>
            <a:gd name="connsiteY4" fmla="*/ 220783 h 2513478"/>
            <a:gd name="connsiteX5" fmla="*/ 3671897 w 3671897"/>
            <a:gd name="connsiteY5" fmla="*/ 0 h 2513478"/>
            <a:gd name="connsiteX0" fmla="*/ 0 w 3671897"/>
            <a:gd name="connsiteY0" fmla="*/ 2513478 h 2513478"/>
            <a:gd name="connsiteX1" fmla="*/ 662708 w 3671897"/>
            <a:gd name="connsiteY1" fmla="*/ 1528736 h 2513478"/>
            <a:gd name="connsiteX2" fmla="*/ 1485973 w 3671897"/>
            <a:gd name="connsiteY2" fmla="*/ 814335 h 2513478"/>
            <a:gd name="connsiteX3" fmla="*/ 2124590 w 3671897"/>
            <a:gd name="connsiteY3" fmla="*/ 458619 h 2513478"/>
            <a:gd name="connsiteX4" fmla="*/ 2814554 w 3671897"/>
            <a:gd name="connsiteY4" fmla="*/ 220783 h 2513478"/>
            <a:gd name="connsiteX5" fmla="*/ 3671897 w 3671897"/>
            <a:gd name="connsiteY5" fmla="*/ 0 h 2513478"/>
            <a:gd name="connsiteX0" fmla="*/ 0 w 3548620"/>
            <a:gd name="connsiteY0" fmla="*/ 2342397 h 2342397"/>
            <a:gd name="connsiteX1" fmla="*/ 539431 w 3548620"/>
            <a:gd name="connsiteY1" fmla="*/ 1528736 h 2342397"/>
            <a:gd name="connsiteX2" fmla="*/ 1362696 w 3548620"/>
            <a:gd name="connsiteY2" fmla="*/ 814335 h 2342397"/>
            <a:gd name="connsiteX3" fmla="*/ 2001313 w 3548620"/>
            <a:gd name="connsiteY3" fmla="*/ 458619 h 2342397"/>
            <a:gd name="connsiteX4" fmla="*/ 2691277 w 3548620"/>
            <a:gd name="connsiteY4" fmla="*/ 220783 h 2342397"/>
            <a:gd name="connsiteX5" fmla="*/ 3548620 w 3548620"/>
            <a:gd name="connsiteY5" fmla="*/ 0 h 2342397"/>
            <a:gd name="connsiteX0" fmla="*/ 0 w 3548620"/>
            <a:gd name="connsiteY0" fmla="*/ 2342397 h 2342397"/>
            <a:gd name="connsiteX1" fmla="*/ 565847 w 3548620"/>
            <a:gd name="connsiteY1" fmla="*/ 1620856 h 2342397"/>
            <a:gd name="connsiteX2" fmla="*/ 1362696 w 3548620"/>
            <a:gd name="connsiteY2" fmla="*/ 814335 h 2342397"/>
            <a:gd name="connsiteX3" fmla="*/ 2001313 w 3548620"/>
            <a:gd name="connsiteY3" fmla="*/ 458619 h 2342397"/>
            <a:gd name="connsiteX4" fmla="*/ 2691277 w 3548620"/>
            <a:gd name="connsiteY4" fmla="*/ 220783 h 2342397"/>
            <a:gd name="connsiteX5" fmla="*/ 3548620 w 3548620"/>
            <a:gd name="connsiteY5" fmla="*/ 0 h 2342397"/>
            <a:gd name="connsiteX0" fmla="*/ 0 w 3548620"/>
            <a:gd name="connsiteY0" fmla="*/ 2342397 h 2342397"/>
            <a:gd name="connsiteX1" fmla="*/ 565847 w 3548620"/>
            <a:gd name="connsiteY1" fmla="*/ 1620856 h 2342397"/>
            <a:gd name="connsiteX2" fmla="*/ 1389113 w 3548620"/>
            <a:gd name="connsiteY2" fmla="*/ 866975 h 2342397"/>
            <a:gd name="connsiteX3" fmla="*/ 2001313 w 3548620"/>
            <a:gd name="connsiteY3" fmla="*/ 458619 h 2342397"/>
            <a:gd name="connsiteX4" fmla="*/ 2691277 w 3548620"/>
            <a:gd name="connsiteY4" fmla="*/ 220783 h 2342397"/>
            <a:gd name="connsiteX5" fmla="*/ 3548620 w 3548620"/>
            <a:gd name="connsiteY5" fmla="*/ 0 h 2342397"/>
            <a:gd name="connsiteX0" fmla="*/ 0 w 3548620"/>
            <a:gd name="connsiteY0" fmla="*/ 2342397 h 2342397"/>
            <a:gd name="connsiteX1" fmla="*/ 565847 w 3548620"/>
            <a:gd name="connsiteY1" fmla="*/ 1620856 h 2342397"/>
            <a:gd name="connsiteX2" fmla="*/ 1389113 w 3548620"/>
            <a:gd name="connsiteY2" fmla="*/ 866975 h 2342397"/>
            <a:gd name="connsiteX3" fmla="*/ 2027730 w 3548620"/>
            <a:gd name="connsiteY3" fmla="*/ 498099 h 2342397"/>
            <a:gd name="connsiteX4" fmla="*/ 2691277 w 3548620"/>
            <a:gd name="connsiteY4" fmla="*/ 220783 h 2342397"/>
            <a:gd name="connsiteX5" fmla="*/ 3548620 w 3548620"/>
            <a:gd name="connsiteY5" fmla="*/ 0 h 2342397"/>
            <a:gd name="connsiteX0" fmla="*/ 0 w 3566231"/>
            <a:gd name="connsiteY0" fmla="*/ 2289757 h 2289757"/>
            <a:gd name="connsiteX1" fmla="*/ 565847 w 3566231"/>
            <a:gd name="connsiteY1" fmla="*/ 1568216 h 2289757"/>
            <a:gd name="connsiteX2" fmla="*/ 1389113 w 3566231"/>
            <a:gd name="connsiteY2" fmla="*/ 814335 h 2289757"/>
            <a:gd name="connsiteX3" fmla="*/ 2027730 w 3566231"/>
            <a:gd name="connsiteY3" fmla="*/ 445459 h 2289757"/>
            <a:gd name="connsiteX4" fmla="*/ 2691277 w 3566231"/>
            <a:gd name="connsiteY4" fmla="*/ 168143 h 2289757"/>
            <a:gd name="connsiteX5" fmla="*/ 3566231 w 3566231"/>
            <a:gd name="connsiteY5" fmla="*/ 0 h 2289757"/>
            <a:gd name="connsiteX0" fmla="*/ 0 w 3575037"/>
            <a:gd name="connsiteY0" fmla="*/ 2421357 h 2421357"/>
            <a:gd name="connsiteX1" fmla="*/ 565847 w 3575037"/>
            <a:gd name="connsiteY1" fmla="*/ 1699816 h 2421357"/>
            <a:gd name="connsiteX2" fmla="*/ 1389113 w 3575037"/>
            <a:gd name="connsiteY2" fmla="*/ 945935 h 2421357"/>
            <a:gd name="connsiteX3" fmla="*/ 2027730 w 3575037"/>
            <a:gd name="connsiteY3" fmla="*/ 577059 h 2421357"/>
            <a:gd name="connsiteX4" fmla="*/ 2691277 w 3575037"/>
            <a:gd name="connsiteY4" fmla="*/ 299743 h 2421357"/>
            <a:gd name="connsiteX5" fmla="*/ 3575037 w 3575037"/>
            <a:gd name="connsiteY5" fmla="*/ 0 h 2421357"/>
            <a:gd name="connsiteX0" fmla="*/ 0 w 3575037"/>
            <a:gd name="connsiteY0" fmla="*/ 2421357 h 2421357"/>
            <a:gd name="connsiteX1" fmla="*/ 565847 w 3575037"/>
            <a:gd name="connsiteY1" fmla="*/ 1699816 h 2421357"/>
            <a:gd name="connsiteX2" fmla="*/ 1389113 w 3575037"/>
            <a:gd name="connsiteY2" fmla="*/ 945935 h 2421357"/>
            <a:gd name="connsiteX3" fmla="*/ 2027730 w 3575037"/>
            <a:gd name="connsiteY3" fmla="*/ 577059 h 2421357"/>
            <a:gd name="connsiteX4" fmla="*/ 2691277 w 3575037"/>
            <a:gd name="connsiteY4" fmla="*/ 299743 h 2421357"/>
            <a:gd name="connsiteX5" fmla="*/ 3575037 w 3575037"/>
            <a:gd name="connsiteY5" fmla="*/ 0 h 2421357"/>
            <a:gd name="connsiteX0" fmla="*/ 0 w 3671898"/>
            <a:gd name="connsiteY0" fmla="*/ 1065873 h 1700203"/>
            <a:gd name="connsiteX1" fmla="*/ 662708 w 3671898"/>
            <a:gd name="connsiteY1" fmla="*/ 1699816 h 1700203"/>
            <a:gd name="connsiteX2" fmla="*/ 1485974 w 3671898"/>
            <a:gd name="connsiteY2" fmla="*/ 945935 h 1700203"/>
            <a:gd name="connsiteX3" fmla="*/ 2124591 w 3671898"/>
            <a:gd name="connsiteY3" fmla="*/ 577059 h 1700203"/>
            <a:gd name="connsiteX4" fmla="*/ 2788138 w 3671898"/>
            <a:gd name="connsiteY4" fmla="*/ 299743 h 1700203"/>
            <a:gd name="connsiteX5" fmla="*/ 3671898 w 3671898"/>
            <a:gd name="connsiteY5" fmla="*/ 0 h 1700203"/>
            <a:gd name="connsiteX0" fmla="*/ 0 w 3671898"/>
            <a:gd name="connsiteY0" fmla="*/ 1065873 h 1065873"/>
            <a:gd name="connsiteX1" fmla="*/ 1006122 w 3671898"/>
            <a:gd name="connsiteY1" fmla="*/ 410132 h 1065873"/>
            <a:gd name="connsiteX2" fmla="*/ 1485974 w 3671898"/>
            <a:gd name="connsiteY2" fmla="*/ 945935 h 1065873"/>
            <a:gd name="connsiteX3" fmla="*/ 2124591 w 3671898"/>
            <a:gd name="connsiteY3" fmla="*/ 577059 h 1065873"/>
            <a:gd name="connsiteX4" fmla="*/ 2788138 w 3671898"/>
            <a:gd name="connsiteY4" fmla="*/ 299743 h 1065873"/>
            <a:gd name="connsiteX5" fmla="*/ 3671898 w 3671898"/>
            <a:gd name="connsiteY5" fmla="*/ 0 h 1065873"/>
            <a:gd name="connsiteX0" fmla="*/ 0 w 3671898"/>
            <a:gd name="connsiteY0" fmla="*/ 1065873 h 1065873"/>
            <a:gd name="connsiteX1" fmla="*/ 1006122 w 3671898"/>
            <a:gd name="connsiteY1" fmla="*/ 410132 h 1065873"/>
            <a:gd name="connsiteX2" fmla="*/ 1618056 w 3671898"/>
            <a:gd name="connsiteY2" fmla="*/ 90533 h 1065873"/>
            <a:gd name="connsiteX3" fmla="*/ 2124591 w 3671898"/>
            <a:gd name="connsiteY3" fmla="*/ 577059 h 1065873"/>
            <a:gd name="connsiteX4" fmla="*/ 2788138 w 3671898"/>
            <a:gd name="connsiteY4" fmla="*/ 299743 h 1065873"/>
            <a:gd name="connsiteX5" fmla="*/ 3671898 w 3671898"/>
            <a:gd name="connsiteY5" fmla="*/ 0 h 1065873"/>
            <a:gd name="connsiteX0" fmla="*/ 0 w 3671898"/>
            <a:gd name="connsiteY0" fmla="*/ 1360178 h 1360178"/>
            <a:gd name="connsiteX1" fmla="*/ 1006122 w 3671898"/>
            <a:gd name="connsiteY1" fmla="*/ 704437 h 1360178"/>
            <a:gd name="connsiteX2" fmla="*/ 1618056 w 3671898"/>
            <a:gd name="connsiteY2" fmla="*/ 384838 h 1360178"/>
            <a:gd name="connsiteX3" fmla="*/ 2327118 w 3671898"/>
            <a:gd name="connsiteY3" fmla="*/ 2802 h 1360178"/>
            <a:gd name="connsiteX4" fmla="*/ 2788138 w 3671898"/>
            <a:gd name="connsiteY4" fmla="*/ 594048 h 1360178"/>
            <a:gd name="connsiteX5" fmla="*/ 3671898 w 3671898"/>
            <a:gd name="connsiteY5" fmla="*/ 294305 h 1360178"/>
            <a:gd name="connsiteX0" fmla="*/ 0 w 3671898"/>
            <a:gd name="connsiteY0" fmla="*/ 1538947 h 1538947"/>
            <a:gd name="connsiteX1" fmla="*/ 1006122 w 3671898"/>
            <a:gd name="connsiteY1" fmla="*/ 883206 h 1538947"/>
            <a:gd name="connsiteX2" fmla="*/ 1618056 w 3671898"/>
            <a:gd name="connsiteY2" fmla="*/ 563607 h 1538947"/>
            <a:gd name="connsiteX3" fmla="*/ 2327118 w 3671898"/>
            <a:gd name="connsiteY3" fmla="*/ 181571 h 1538947"/>
            <a:gd name="connsiteX4" fmla="*/ 3025887 w 3671898"/>
            <a:gd name="connsiteY4" fmla="*/ 9535 h 1538947"/>
            <a:gd name="connsiteX5" fmla="*/ 3671898 w 3671898"/>
            <a:gd name="connsiteY5" fmla="*/ 473074 h 1538947"/>
            <a:gd name="connsiteX0" fmla="*/ 0 w 3663092"/>
            <a:gd name="connsiteY0" fmla="*/ 1750195 h 1750195"/>
            <a:gd name="connsiteX1" fmla="*/ 1006122 w 3663092"/>
            <a:gd name="connsiteY1" fmla="*/ 1094454 h 1750195"/>
            <a:gd name="connsiteX2" fmla="*/ 1618056 w 3663092"/>
            <a:gd name="connsiteY2" fmla="*/ 774855 h 1750195"/>
            <a:gd name="connsiteX3" fmla="*/ 2327118 w 3663092"/>
            <a:gd name="connsiteY3" fmla="*/ 392819 h 1750195"/>
            <a:gd name="connsiteX4" fmla="*/ 3025887 w 3663092"/>
            <a:gd name="connsiteY4" fmla="*/ 220783 h 1750195"/>
            <a:gd name="connsiteX5" fmla="*/ 3663092 w 3663092"/>
            <a:gd name="connsiteY5" fmla="*/ 0 h 1750195"/>
            <a:gd name="connsiteX0" fmla="*/ 0 w 3548620"/>
            <a:gd name="connsiteY0" fmla="*/ 1618595 h 1618595"/>
            <a:gd name="connsiteX1" fmla="*/ 891650 w 3548620"/>
            <a:gd name="connsiteY1" fmla="*/ 1094454 h 1618595"/>
            <a:gd name="connsiteX2" fmla="*/ 1503584 w 3548620"/>
            <a:gd name="connsiteY2" fmla="*/ 774855 h 1618595"/>
            <a:gd name="connsiteX3" fmla="*/ 2212646 w 3548620"/>
            <a:gd name="connsiteY3" fmla="*/ 392819 h 1618595"/>
            <a:gd name="connsiteX4" fmla="*/ 2911415 w 3548620"/>
            <a:gd name="connsiteY4" fmla="*/ 220783 h 1618595"/>
            <a:gd name="connsiteX5" fmla="*/ 3548620 w 3548620"/>
            <a:gd name="connsiteY5" fmla="*/ 0 h 1618595"/>
            <a:gd name="connsiteX0" fmla="*/ 0 w 3548620"/>
            <a:gd name="connsiteY0" fmla="*/ 1618595 h 1618595"/>
            <a:gd name="connsiteX1" fmla="*/ 680318 w 3548620"/>
            <a:gd name="connsiteY1" fmla="*/ 1186574 h 1618595"/>
            <a:gd name="connsiteX2" fmla="*/ 1503584 w 3548620"/>
            <a:gd name="connsiteY2" fmla="*/ 774855 h 1618595"/>
            <a:gd name="connsiteX3" fmla="*/ 2212646 w 3548620"/>
            <a:gd name="connsiteY3" fmla="*/ 392819 h 1618595"/>
            <a:gd name="connsiteX4" fmla="*/ 2911415 w 3548620"/>
            <a:gd name="connsiteY4" fmla="*/ 220783 h 1618595"/>
            <a:gd name="connsiteX5" fmla="*/ 3548620 w 3548620"/>
            <a:gd name="connsiteY5" fmla="*/ 0 h 1618595"/>
            <a:gd name="connsiteX0" fmla="*/ 0 w 3548620"/>
            <a:gd name="connsiteY0" fmla="*/ 1618595 h 1618595"/>
            <a:gd name="connsiteX1" fmla="*/ 680318 w 3548620"/>
            <a:gd name="connsiteY1" fmla="*/ 1147094 h 1618595"/>
            <a:gd name="connsiteX2" fmla="*/ 1503584 w 3548620"/>
            <a:gd name="connsiteY2" fmla="*/ 774855 h 1618595"/>
            <a:gd name="connsiteX3" fmla="*/ 2212646 w 3548620"/>
            <a:gd name="connsiteY3" fmla="*/ 392819 h 1618595"/>
            <a:gd name="connsiteX4" fmla="*/ 2911415 w 3548620"/>
            <a:gd name="connsiteY4" fmla="*/ 220783 h 1618595"/>
            <a:gd name="connsiteX5" fmla="*/ 3548620 w 3548620"/>
            <a:gd name="connsiteY5" fmla="*/ 0 h 1618595"/>
            <a:gd name="connsiteX0" fmla="*/ 0 w 3548620"/>
            <a:gd name="connsiteY0" fmla="*/ 1618595 h 1618595"/>
            <a:gd name="connsiteX1" fmla="*/ 680318 w 3548620"/>
            <a:gd name="connsiteY1" fmla="*/ 1147094 h 1618595"/>
            <a:gd name="connsiteX2" fmla="*/ 1503584 w 3548620"/>
            <a:gd name="connsiteY2" fmla="*/ 722215 h 1618595"/>
            <a:gd name="connsiteX3" fmla="*/ 2212646 w 3548620"/>
            <a:gd name="connsiteY3" fmla="*/ 392819 h 1618595"/>
            <a:gd name="connsiteX4" fmla="*/ 2911415 w 3548620"/>
            <a:gd name="connsiteY4" fmla="*/ 220783 h 1618595"/>
            <a:gd name="connsiteX5" fmla="*/ 3548620 w 3548620"/>
            <a:gd name="connsiteY5" fmla="*/ 0 h 1618595"/>
            <a:gd name="connsiteX0" fmla="*/ 0 w 3548620"/>
            <a:gd name="connsiteY0" fmla="*/ 1618595 h 1618595"/>
            <a:gd name="connsiteX1" fmla="*/ 680318 w 3548620"/>
            <a:gd name="connsiteY1" fmla="*/ 1147094 h 1618595"/>
            <a:gd name="connsiteX2" fmla="*/ 1503584 w 3548620"/>
            <a:gd name="connsiteY2" fmla="*/ 722215 h 1618595"/>
            <a:gd name="connsiteX3" fmla="*/ 2230258 w 3548620"/>
            <a:gd name="connsiteY3" fmla="*/ 432299 h 1618595"/>
            <a:gd name="connsiteX4" fmla="*/ 2911415 w 3548620"/>
            <a:gd name="connsiteY4" fmla="*/ 220783 h 1618595"/>
            <a:gd name="connsiteX5" fmla="*/ 3548620 w 3548620"/>
            <a:gd name="connsiteY5" fmla="*/ 0 h 1618595"/>
            <a:gd name="connsiteX0" fmla="*/ 0 w 3548620"/>
            <a:gd name="connsiteY0" fmla="*/ 1526475 h 1526475"/>
            <a:gd name="connsiteX1" fmla="*/ 680318 w 3548620"/>
            <a:gd name="connsiteY1" fmla="*/ 1054974 h 1526475"/>
            <a:gd name="connsiteX2" fmla="*/ 1503584 w 3548620"/>
            <a:gd name="connsiteY2" fmla="*/ 630095 h 1526475"/>
            <a:gd name="connsiteX3" fmla="*/ 2230258 w 3548620"/>
            <a:gd name="connsiteY3" fmla="*/ 340179 h 1526475"/>
            <a:gd name="connsiteX4" fmla="*/ 2911415 w 3548620"/>
            <a:gd name="connsiteY4" fmla="*/ 128663 h 1526475"/>
            <a:gd name="connsiteX5" fmla="*/ 3548620 w 3548620"/>
            <a:gd name="connsiteY5" fmla="*/ 0 h 1526475"/>
            <a:gd name="connsiteX0" fmla="*/ 0 w 3548620"/>
            <a:gd name="connsiteY0" fmla="*/ 1653479 h 1653479"/>
            <a:gd name="connsiteX1" fmla="*/ 680318 w 3548620"/>
            <a:gd name="connsiteY1" fmla="*/ 1054974 h 1653479"/>
            <a:gd name="connsiteX2" fmla="*/ 1503584 w 3548620"/>
            <a:gd name="connsiteY2" fmla="*/ 630095 h 1653479"/>
            <a:gd name="connsiteX3" fmla="*/ 2230258 w 3548620"/>
            <a:gd name="connsiteY3" fmla="*/ 340179 h 1653479"/>
            <a:gd name="connsiteX4" fmla="*/ 2911415 w 3548620"/>
            <a:gd name="connsiteY4" fmla="*/ 128663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91689 w 3548620"/>
            <a:gd name="connsiteY1" fmla="*/ 1118476 h 1653479"/>
            <a:gd name="connsiteX2" fmla="*/ 1503584 w 3548620"/>
            <a:gd name="connsiteY2" fmla="*/ 630095 h 1653479"/>
            <a:gd name="connsiteX3" fmla="*/ 2230258 w 3548620"/>
            <a:gd name="connsiteY3" fmla="*/ 340179 h 1653479"/>
            <a:gd name="connsiteX4" fmla="*/ 2911415 w 3548620"/>
            <a:gd name="connsiteY4" fmla="*/ 128663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91689 w 3548620"/>
            <a:gd name="connsiteY1" fmla="*/ 1118476 h 1653479"/>
            <a:gd name="connsiteX2" fmla="*/ 1503584 w 3548620"/>
            <a:gd name="connsiteY2" fmla="*/ 630095 h 1653479"/>
            <a:gd name="connsiteX3" fmla="*/ 2230258 w 3548620"/>
            <a:gd name="connsiteY3" fmla="*/ 340179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91689 w 3548620"/>
            <a:gd name="connsiteY1" fmla="*/ 1118476 h 1653479"/>
            <a:gd name="connsiteX2" fmla="*/ 1503584 w 3548620"/>
            <a:gd name="connsiteY2" fmla="*/ 630095 h 1653479"/>
            <a:gd name="connsiteX3" fmla="*/ 2230258 w 3548620"/>
            <a:gd name="connsiteY3" fmla="*/ 319302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503584 w 3548620"/>
            <a:gd name="connsiteY2" fmla="*/ 630095 h 1653479"/>
            <a:gd name="connsiteX3" fmla="*/ 2230258 w 3548620"/>
            <a:gd name="connsiteY3" fmla="*/ 319302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230258 w 3548620"/>
            <a:gd name="connsiteY3" fmla="*/ 319302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107785 h 1653479"/>
            <a:gd name="connsiteX5" fmla="*/ 3548620 w 3548620"/>
            <a:gd name="connsiteY5" fmla="*/ 0 h 165347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3548620" h="1653479">
              <a:moveTo>
                <a:pt x="0" y="1653479"/>
              </a:moveTo>
              <a:cubicBezTo>
                <a:pt x="106431" y="1544566"/>
                <a:pt x="365950" y="1299479"/>
                <a:pt x="611700" y="1126827"/>
              </a:cubicBezTo>
              <a:cubicBezTo>
                <a:pt x="857450" y="954175"/>
                <a:pt x="1210797" y="754244"/>
                <a:pt x="1474497" y="617569"/>
              </a:cubicBezTo>
              <a:cubicBezTo>
                <a:pt x="1738197" y="480894"/>
                <a:pt x="1954413" y="391740"/>
                <a:pt x="2193899" y="306776"/>
              </a:cubicBezTo>
              <a:cubicBezTo>
                <a:pt x="2433385" y="221812"/>
                <a:pt x="2668845" y="163857"/>
                <a:pt x="2911415" y="107785"/>
              </a:cubicBezTo>
              <a:cubicBezTo>
                <a:pt x="3131088" y="70925"/>
                <a:pt x="3333549" y="25975"/>
                <a:pt x="3548620" y="0"/>
              </a:cubicBezTo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44AB4-12F1-4AC4-8B47-CF6D74ADA6D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FD28F-2EC6-4156-A572-9B95463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4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4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7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2697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79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1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3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6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2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6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3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F30D8-D10F-4725-A32F-3B8D0046B430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3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8991600" cy="1828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Measuring </a:t>
            </a:r>
            <a:r>
              <a:rPr lang="en-US" sz="4000" dirty="0"/>
              <a:t>and comparing soil parameters for a large bridge on East coast of United </a:t>
            </a:r>
            <a:r>
              <a:rPr lang="en-US" sz="4000" dirty="0" smtClean="0"/>
              <a:t>States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172200" cy="17526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/>
              </a:rPr>
              <a:t>Roger </a:t>
            </a:r>
            <a:r>
              <a:rPr lang="en-US" sz="9600" dirty="0" smtClean="0">
                <a:solidFill>
                  <a:srgbClr val="FFFF00"/>
                </a:solidFill>
                <a:effectLst/>
              </a:rPr>
              <a:t> A. Failmezger</a:t>
            </a:r>
            <a:r>
              <a:rPr lang="en-US" sz="9600" dirty="0">
                <a:solidFill>
                  <a:srgbClr val="FFFF00"/>
                </a:solidFill>
                <a:effectLst/>
              </a:rPr>
              <a:t>, P.E., F. ASCE, D. </a:t>
            </a:r>
            <a:r>
              <a:rPr lang="en-US" sz="9600" dirty="0" smtClean="0">
                <a:solidFill>
                  <a:srgbClr val="FFFF00"/>
                </a:solidFill>
                <a:effectLst/>
              </a:rPr>
              <a:t>GE</a:t>
            </a:r>
          </a:p>
          <a:p>
            <a:pPr algn="ctr"/>
            <a:r>
              <a:rPr lang="en-US" sz="9600" dirty="0" smtClean="0">
                <a:solidFill>
                  <a:srgbClr val="FFFF00"/>
                </a:solidFill>
              </a:rPr>
              <a:t>Southeastern Transportation Geotechnical Engineering Conference</a:t>
            </a:r>
          </a:p>
          <a:p>
            <a:pPr algn="ctr"/>
            <a:r>
              <a:rPr lang="en-US" sz="9600" dirty="0" smtClean="0">
                <a:solidFill>
                  <a:srgbClr val="FFFF00"/>
                </a:solidFill>
              </a:rPr>
              <a:t>Biloxi, Mississippi</a:t>
            </a:r>
          </a:p>
          <a:p>
            <a:pPr algn="ctr"/>
            <a:r>
              <a:rPr lang="en-US" sz="9600" dirty="0" smtClean="0">
                <a:solidFill>
                  <a:srgbClr val="FFFF00"/>
                </a:solidFill>
              </a:rPr>
              <a:t>November 9</a:t>
            </a:r>
            <a:r>
              <a:rPr lang="en-US" sz="9600" dirty="0" smtClean="0">
                <a:solidFill>
                  <a:srgbClr val="FFFF00"/>
                </a:solidFill>
                <a:effectLst/>
              </a:rPr>
              <a:t>, 2016</a:t>
            </a:r>
            <a:endParaRPr lang="en-US" sz="9600" dirty="0">
              <a:solidFill>
                <a:srgbClr val="FFFF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62992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vertical pile capacity from CPT sounding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426005"/>
              </p:ext>
            </p:extLst>
          </p:nvPr>
        </p:nvGraphicFramePr>
        <p:xfrm>
          <a:off x="0" y="1674028"/>
          <a:ext cx="9105900" cy="518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Plot" r:id="rId3" imgW="9106560" imgH="7108920" progId="Grapher.Document">
                  <p:embed/>
                </p:oleObj>
              </mc:Choice>
              <mc:Fallback>
                <p:oleObj name="Plot" r:id="rId3" imgW="9106560" imgH="710892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74028"/>
                        <a:ext cx="9105900" cy="518397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Pressuremeter</a:t>
            </a:r>
            <a:r>
              <a:rPr lang="en-US" dirty="0" smtClean="0"/>
              <a:t>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044440" cy="3952240"/>
          </a:xfrm>
        </p:spPr>
        <p:txBody>
          <a:bodyPr>
            <a:normAutofit/>
          </a:bodyPr>
          <a:lstStyle/>
          <a:p>
            <a:r>
              <a:rPr lang="en-US" dirty="0" smtClean="0"/>
              <a:t>Used </a:t>
            </a:r>
            <a:r>
              <a:rPr lang="en-US" dirty="0" err="1" smtClean="0"/>
              <a:t>Texam</a:t>
            </a:r>
            <a:r>
              <a:rPr lang="en-US" dirty="0" smtClean="0"/>
              <a:t> Unit and performed strain controlled tests</a:t>
            </a:r>
          </a:p>
          <a:p>
            <a:pPr lvl="1"/>
            <a:r>
              <a:rPr lang="en-US" dirty="0" smtClean="0"/>
              <a:t>About 40 data measurements/test</a:t>
            </a:r>
          </a:p>
          <a:p>
            <a:r>
              <a:rPr lang="en-US" dirty="0" smtClean="0"/>
              <a:t>Measured pressures with a digital gauge—accurate to 1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dirty="0" smtClean="0"/>
              <a:t>Used 74 mm tri-wing bit for cohesive soil and 76 mm tri-cone bit for </a:t>
            </a:r>
            <a:r>
              <a:rPr lang="en-US" dirty="0" err="1" smtClean="0"/>
              <a:t>cohesionless</a:t>
            </a:r>
            <a:r>
              <a:rPr lang="en-US" dirty="0" smtClean="0"/>
              <a:t>/cemented soil</a:t>
            </a:r>
          </a:p>
          <a:p>
            <a:pPr lvl="1"/>
            <a:r>
              <a:rPr lang="en-US" dirty="0" smtClean="0"/>
              <a:t>High quality borehole critical—experienced drillers important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67890"/>
            <a:ext cx="2289571" cy="4070350"/>
          </a:xfrm>
        </p:spPr>
      </p:pic>
    </p:spTree>
    <p:extLst>
      <p:ext uri="{BB962C8B-B14F-4D97-AF65-F5344CB8AC3E}">
        <p14:creationId xmlns:p14="http://schemas.microsoft.com/office/powerpoint/2010/main" val="30687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488765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3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377940" cy="1293028"/>
          </a:xfrm>
        </p:spPr>
        <p:txBody>
          <a:bodyPr/>
          <a:lstStyle/>
          <a:p>
            <a:r>
              <a:rPr lang="en-US" dirty="0" smtClean="0"/>
              <a:t>Vane shear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2194560"/>
            <a:ext cx="6260068" cy="4069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Used AP van den Berg I-VANE</a:t>
            </a:r>
          </a:p>
          <a:p>
            <a:r>
              <a:rPr lang="en-US" dirty="0" smtClean="0"/>
              <a:t>Vane Motor at bottom of hole turned vane and measured torque</a:t>
            </a:r>
          </a:p>
          <a:p>
            <a:pPr lvl="1"/>
            <a:r>
              <a:rPr lang="en-US" dirty="0" smtClean="0"/>
              <a:t>No parasitic rod friction</a:t>
            </a:r>
          </a:p>
          <a:p>
            <a:r>
              <a:rPr lang="en-US" dirty="0" smtClean="0"/>
              <a:t>Computer at surface read values from connecting cable and displayed results while performing test</a:t>
            </a:r>
          </a:p>
          <a:p>
            <a:r>
              <a:rPr lang="en-US" dirty="0" smtClean="0"/>
              <a:t>Peak: turned vane 0.1</a:t>
            </a:r>
            <a:r>
              <a:rPr lang="en-US" baseline="30000" dirty="0" smtClean="0"/>
              <a:t>o</a:t>
            </a:r>
            <a:r>
              <a:rPr lang="en-US" dirty="0" smtClean="0"/>
              <a:t>/sec for ¼ revolution</a:t>
            </a:r>
          </a:p>
          <a:p>
            <a:r>
              <a:rPr lang="en-US" dirty="0" smtClean="0"/>
              <a:t>Rapid turning 6</a:t>
            </a:r>
            <a:r>
              <a:rPr lang="en-US" baseline="30000" dirty="0" smtClean="0"/>
              <a:t>o</a:t>
            </a:r>
            <a:r>
              <a:rPr lang="en-US" dirty="0" smtClean="0"/>
              <a:t>/sec for 10 revolutions</a:t>
            </a:r>
          </a:p>
          <a:p>
            <a:r>
              <a:rPr lang="en-US" dirty="0" smtClean="0"/>
              <a:t>Remolded: turned vane 0.1</a:t>
            </a:r>
            <a:r>
              <a:rPr lang="en-US" baseline="30000" dirty="0" smtClean="0"/>
              <a:t>o</a:t>
            </a:r>
            <a:r>
              <a:rPr lang="en-US" dirty="0" smtClean="0"/>
              <a:t>/sec for ¼ revolution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80590"/>
            <a:ext cx="2289571" cy="4070350"/>
          </a:xfrm>
        </p:spPr>
      </p:pic>
    </p:spTree>
    <p:extLst>
      <p:ext uri="{BB962C8B-B14F-4D97-AF65-F5344CB8AC3E}">
        <p14:creationId xmlns:p14="http://schemas.microsoft.com/office/powerpoint/2010/main" val="40999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" y="152400"/>
            <a:ext cx="8958364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4373"/>
            <a:ext cx="8016240" cy="1293028"/>
          </a:xfrm>
        </p:spPr>
        <p:txBody>
          <a:bodyPr/>
          <a:lstStyle/>
          <a:p>
            <a:r>
              <a:rPr lang="en-US" dirty="0" smtClean="0"/>
              <a:t>Standard penetration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4560"/>
            <a:ext cx="9144000" cy="4069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Used 125 mm diameter steel casing telescoped inside 200 mm diameter steel casing</a:t>
            </a:r>
          </a:p>
          <a:p>
            <a:r>
              <a:rPr lang="en-US" dirty="0" smtClean="0"/>
              <a:t>Added bentonite and polymers to the river water to make drilling mud—added soda ash to reduce the pH</a:t>
            </a:r>
          </a:p>
          <a:p>
            <a:r>
              <a:rPr lang="en-US" dirty="0" smtClean="0"/>
              <a:t>Used NWJ drill rods (35 mm ID) for good mud circulation</a:t>
            </a:r>
          </a:p>
          <a:p>
            <a:r>
              <a:rPr lang="en-US" dirty="0" smtClean="0"/>
              <a:t>Drill rods and Steel Casing were quite heavy for drill crew to maneuver</a:t>
            </a:r>
          </a:p>
          <a:p>
            <a:pPr lvl="1"/>
            <a:r>
              <a:rPr lang="en-US" dirty="0" smtClean="0"/>
              <a:t>Used crane on barge to either lower or remove them from hole</a:t>
            </a:r>
          </a:p>
          <a:p>
            <a:pPr lvl="1"/>
            <a:r>
              <a:rPr lang="en-US" dirty="0" smtClean="0"/>
              <a:t>Drilled lowered front jacks moving drill derrick out of way</a:t>
            </a:r>
          </a:p>
          <a:p>
            <a:pPr lvl="1"/>
            <a:r>
              <a:rPr lang="en-US" dirty="0" smtClean="0"/>
              <a:t>Crane could handle 110 feet (34 m) with each of its two hoists</a:t>
            </a:r>
          </a:p>
          <a:p>
            <a:r>
              <a:rPr lang="en-US" dirty="0" smtClean="0"/>
              <a:t>Crane significantly improved efficiency of drilling/sampling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81"/>
            <a:ext cx="9144001" cy="68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505200" y="6457950"/>
            <a:ext cx="2593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3D39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3D39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(After Marchetti, 2006)</a:t>
            </a:r>
          </a:p>
        </p:txBody>
      </p:sp>
    </p:spTree>
    <p:extLst>
      <p:ext uri="{BB962C8B-B14F-4D97-AF65-F5344CB8AC3E}">
        <p14:creationId xmlns:p14="http://schemas.microsoft.com/office/powerpoint/2010/main" val="12113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4373"/>
            <a:ext cx="7330440" cy="835827"/>
          </a:xfrm>
        </p:spPr>
        <p:txBody>
          <a:bodyPr/>
          <a:lstStyle/>
          <a:p>
            <a:r>
              <a:rPr lang="en-US" dirty="0" smtClean="0"/>
              <a:t>True interval Seismic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2057401"/>
            <a:ext cx="6858000" cy="4705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Contract required both compression and shear seismic tests to 55 meters below mudline</a:t>
            </a:r>
          </a:p>
          <a:p>
            <a:pPr lvl="1"/>
            <a:r>
              <a:rPr lang="en-US" dirty="0" smtClean="0"/>
              <a:t>Compression waves measured the speed through incompressible water (1500 m/s—wasteful)</a:t>
            </a:r>
          </a:p>
          <a:p>
            <a:r>
              <a:rPr lang="en-US" dirty="0" smtClean="0"/>
              <a:t>Cemented layers prevented penetration from top to bottom</a:t>
            </a:r>
          </a:p>
          <a:p>
            <a:r>
              <a:rPr lang="en-US" dirty="0" smtClean="0"/>
              <a:t>Drilled 125 mm hole to 56 m</a:t>
            </a:r>
          </a:p>
          <a:p>
            <a:r>
              <a:rPr lang="en-US" dirty="0" smtClean="0"/>
              <a:t>Lowered SDMT probe to 55 m carefully aligning sensors</a:t>
            </a:r>
          </a:p>
          <a:p>
            <a:r>
              <a:rPr lang="en-US" dirty="0" smtClean="0"/>
              <a:t>Backfilled with washed fine gravel about 5 m above test</a:t>
            </a:r>
          </a:p>
          <a:p>
            <a:r>
              <a:rPr lang="en-US" dirty="0" smtClean="0"/>
              <a:t>Performed seismic tests (multiple strikes) and then raised probe 1 m for next test</a:t>
            </a:r>
          </a:p>
          <a:p>
            <a:r>
              <a:rPr lang="en-US" dirty="0" smtClean="0"/>
              <a:t>Used large hammer from seafloor to generate waves</a:t>
            </a:r>
            <a:endParaRPr lang="en-US" dirty="0"/>
          </a:p>
        </p:txBody>
      </p:sp>
      <p:pic>
        <p:nvPicPr>
          <p:cNvPr id="717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57401"/>
            <a:ext cx="18288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6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496537"/>
              </p:ext>
            </p:extLst>
          </p:nvPr>
        </p:nvGraphicFramePr>
        <p:xfrm>
          <a:off x="0" y="1219200"/>
          <a:ext cx="4500176" cy="450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Plot" r:id="rId3" imgW="6136920" imgH="6154560" progId="Grapher.Document">
                  <p:embed/>
                </p:oleObj>
              </mc:Choice>
              <mc:Fallback>
                <p:oleObj name="Plot" r:id="rId3" imgW="6136920" imgH="6154560" progId="Grapher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4500176" cy="4500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105710"/>
              </p:ext>
            </p:extLst>
          </p:nvPr>
        </p:nvGraphicFramePr>
        <p:xfrm>
          <a:off x="4648200" y="1219200"/>
          <a:ext cx="4343400" cy="443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Plot" r:id="rId5" imgW="6222960" imgH="6154560" progId="Grapher.Document">
                  <p:embed/>
                </p:oleObj>
              </mc:Choice>
              <mc:Fallback>
                <p:oleObj name="Plot" r:id="rId5" imgW="6222960" imgH="6154560" progId="Graph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19200"/>
                        <a:ext cx="4343400" cy="4438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71800" y="6172200"/>
            <a:ext cx="364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SOUTH END OF RIVER CHANNEL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7839" y="623456"/>
            <a:ext cx="40783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Enlarged scale for upper 15 meters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610929"/>
              </p:ext>
            </p:extLst>
          </p:nvPr>
        </p:nvGraphicFramePr>
        <p:xfrm>
          <a:off x="914400" y="0"/>
          <a:ext cx="7005637" cy="6820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Plot" r:id="rId3" imgW="6308640" imgH="6154560" progId="Grapher.Document">
                  <p:embed/>
                </p:oleObj>
              </mc:Choice>
              <mc:Fallback>
                <p:oleObj name="Plot" r:id="rId3" imgW="6308640" imgH="6154560" progId="Grapher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0"/>
                        <a:ext cx="7005637" cy="6820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2400" y="4876800"/>
            <a:ext cx="364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SOUTH END OF RIVER CHANNEL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33400"/>
            <a:ext cx="6377940" cy="1293028"/>
          </a:xfrm>
        </p:spPr>
        <p:txBody>
          <a:bodyPr/>
          <a:lstStyle/>
          <a:p>
            <a:r>
              <a:rPr lang="en-US" dirty="0" smtClean="0"/>
              <a:t>Subsurface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Performed CPT, DMT, PMT, VST, SPT and Seismic with True Interval (0.50 m) DMT Module</a:t>
            </a:r>
          </a:p>
          <a:p>
            <a:r>
              <a:rPr lang="en-US" sz="2600" dirty="0" smtClean="0"/>
              <a:t>Discuss what techniques we used to more efficiently perform these tests</a:t>
            </a:r>
          </a:p>
          <a:p>
            <a:r>
              <a:rPr lang="en-US" sz="2600" dirty="0" smtClean="0"/>
              <a:t>Compare the undrained shear strengths and deformation moduli from the tests</a:t>
            </a:r>
          </a:p>
          <a:p>
            <a:pPr lvl="1"/>
            <a:r>
              <a:rPr lang="en-US" sz="2400" dirty="0" smtClean="0"/>
              <a:t>Tests were performed in clusters at the north and south ends of the channel</a:t>
            </a:r>
          </a:p>
        </p:txBody>
      </p:sp>
    </p:spTree>
    <p:extLst>
      <p:ext uri="{BB962C8B-B14F-4D97-AF65-F5344CB8AC3E}">
        <p14:creationId xmlns:p14="http://schemas.microsoft.com/office/powerpoint/2010/main" val="21135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922281"/>
              </p:ext>
            </p:extLst>
          </p:nvPr>
        </p:nvGraphicFramePr>
        <p:xfrm>
          <a:off x="0" y="764373"/>
          <a:ext cx="4491038" cy="449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Plot" r:id="rId3" imgW="6136920" imgH="6154560" progId="Grapher.Document">
                  <p:embed/>
                </p:oleObj>
              </mc:Choice>
              <mc:Fallback>
                <p:oleObj name="Plot" r:id="rId3" imgW="6136920" imgH="6154560" progId="Grapher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373"/>
                        <a:ext cx="4491038" cy="449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538944"/>
              </p:ext>
            </p:extLst>
          </p:nvPr>
        </p:nvGraphicFramePr>
        <p:xfrm>
          <a:off x="4517571" y="764373"/>
          <a:ext cx="4626429" cy="457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Plot" r:id="rId5" imgW="6222960" imgH="6154560" progId="Grapher.Document">
                  <p:embed/>
                </p:oleObj>
              </mc:Choice>
              <mc:Fallback>
                <p:oleObj name="Plot" r:id="rId5" imgW="6222960" imgH="6154560" progId="Graph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571" y="764373"/>
                        <a:ext cx="4626429" cy="4572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6172200"/>
            <a:ext cx="36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NORTH END OF RIVER CHANNEL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61794"/>
            <a:ext cx="40783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Enlarged scale for upper 15 meters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315099"/>
              </p:ext>
            </p:extLst>
          </p:nvPr>
        </p:nvGraphicFramePr>
        <p:xfrm>
          <a:off x="1219200" y="80963"/>
          <a:ext cx="6961307" cy="677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Plot" r:id="rId3" imgW="6308640" imgH="6154560" progId="Grapher.Document">
                  <p:embed/>
                </p:oleObj>
              </mc:Choice>
              <mc:Fallback>
                <p:oleObj name="Plot" r:id="rId3" imgW="6308640" imgH="6154560" progId="Grapher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0963"/>
                        <a:ext cx="6961307" cy="677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0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0100" y="304800"/>
            <a:ext cx="3596640" cy="6072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6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Seafloor direct push system efficiently pushed DMT and CPT—like performing them on land—</a:t>
            </a:r>
            <a:r>
              <a:rPr lang="en-US" dirty="0" smtClean="0">
                <a:solidFill>
                  <a:srgbClr val="FFFF00"/>
                </a:solidFill>
              </a:rPr>
              <a:t>the way to go</a:t>
            </a:r>
            <a:r>
              <a:rPr lang="en-US" dirty="0" smtClean="0">
                <a:solidFill>
                  <a:srgbClr val="FFFF00"/>
                </a:solidFill>
              </a:rPr>
              <a:t>!</a:t>
            </a:r>
          </a:p>
          <a:p>
            <a:pPr lvl="1"/>
            <a:r>
              <a:rPr lang="en-US" dirty="0" smtClean="0"/>
              <a:t>Do not need costly jack-up barge</a:t>
            </a:r>
            <a:endParaRPr lang="en-US" dirty="0" smtClean="0"/>
          </a:p>
          <a:p>
            <a:r>
              <a:rPr lang="en-US" dirty="0" smtClean="0"/>
              <a:t>Successfully measured seismic waves with true-interval seismic DMT probe and seafloor hammer to 55 meters below mudline</a:t>
            </a:r>
          </a:p>
          <a:p>
            <a:r>
              <a:rPr lang="en-US" dirty="0" smtClean="0"/>
              <a:t>Undrained shear strength and deformation modulus values compared favorably with DMT, PMT, VST and CPT with properly chosen correlation factors</a:t>
            </a:r>
          </a:p>
          <a:p>
            <a:r>
              <a:rPr lang="en-US" dirty="0" smtClean="0"/>
              <a:t>Adjust the investigation as data are collected</a:t>
            </a:r>
          </a:p>
          <a:p>
            <a:pPr lvl="1"/>
            <a:r>
              <a:rPr lang="en-US" dirty="0" smtClean="0"/>
              <a:t>1939 data—inadequate—show sandstone instead of cemented sand layers</a:t>
            </a:r>
          </a:p>
          <a:p>
            <a:pPr lvl="1"/>
            <a:r>
              <a:rPr lang="en-US" dirty="0" smtClean="0"/>
              <a:t>Upper clays much softer than thought</a:t>
            </a:r>
          </a:p>
          <a:p>
            <a:pPr lvl="1"/>
            <a:r>
              <a:rPr lang="en-US" dirty="0" smtClean="0"/>
              <a:t>Lower soil much stiffer and stronger than thought—needed more </a:t>
            </a:r>
            <a:r>
              <a:rPr lang="en-US" dirty="0" err="1" smtClean="0"/>
              <a:t>pressuremeter</a:t>
            </a:r>
            <a:r>
              <a:rPr lang="en-US" dirty="0" smtClean="0"/>
              <a:t> tests</a:t>
            </a:r>
          </a:p>
          <a:p>
            <a:r>
              <a:rPr lang="en-US" dirty="0" smtClean="0"/>
              <a:t>Ideally, investigations could include direct push sounding and soil boring adjacent to each other and performed simultaneously</a:t>
            </a:r>
          </a:p>
          <a:p>
            <a:pPr lvl="1"/>
            <a:r>
              <a:rPr lang="en-US" dirty="0" smtClean="0"/>
              <a:t>If direct push sounding has penetration refusal before desired depth, perform </a:t>
            </a:r>
            <a:r>
              <a:rPr lang="en-US" dirty="0" err="1" smtClean="0"/>
              <a:t>pressuremeter</a:t>
            </a:r>
            <a:r>
              <a:rPr lang="en-US" dirty="0" smtClean="0"/>
              <a:t> tests in boring to get high quality data in that missing in-situ test zone</a:t>
            </a:r>
          </a:p>
          <a:p>
            <a:pPr lvl="1"/>
            <a:r>
              <a:rPr lang="en-US" dirty="0" smtClean="0"/>
              <a:t>Best use of costly barge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81200" y="1524000"/>
            <a:ext cx="5181600" cy="1825096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Questions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514600"/>
            <a:ext cx="3916457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Subsurface Information from 1939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wering the seafloor system with a large crane compres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10061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0"/>
            <a:ext cx="69342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15-Ton capacity seafloor direct push system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3657600"/>
            <a:ext cx="263405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Base Area = 192 sq. 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51435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" y="3733800"/>
            <a:ext cx="51171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Using Spreader Frame to Keep Slings Vertical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4635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172200"/>
            <a:ext cx="202972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Seismic Hammer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6248400"/>
            <a:ext cx="333777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Lowering Direct Push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867" cy="5162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823" y="5696090"/>
            <a:ext cx="806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PERFORMING DILATOMETER USING SEAFLOOR SYSTEM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91440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Advantages of seafloor direct push —Like pushing on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069080"/>
          </a:xfrm>
        </p:spPr>
        <p:txBody>
          <a:bodyPr>
            <a:normAutofit fontScale="85000" lnSpcReduction="10000"/>
          </a:bodyPr>
          <a:lstStyle/>
          <a:p>
            <a:pPr lvl="0" hangingPunct="0"/>
            <a:r>
              <a:rPr lang="en-US" sz="2600" dirty="0">
                <a:solidFill>
                  <a:srgbClr val="FFFF00"/>
                </a:solidFill>
              </a:rPr>
              <a:t>Testing starts at the </a:t>
            </a:r>
            <a:r>
              <a:rPr lang="en-US" sz="2600" dirty="0" smtClean="0">
                <a:solidFill>
                  <a:srgbClr val="FFFF00"/>
                </a:solidFill>
              </a:rPr>
              <a:t>mudline</a:t>
            </a:r>
          </a:p>
          <a:p>
            <a:pPr lvl="1" hangingPunct="0"/>
            <a:r>
              <a:rPr lang="en-US" sz="2400" dirty="0" smtClean="0"/>
              <a:t>measure </a:t>
            </a:r>
            <a:r>
              <a:rPr lang="en-US" sz="2400" dirty="0"/>
              <a:t>the strength and deformation properties of </a:t>
            </a:r>
            <a:r>
              <a:rPr lang="en-US" sz="2400" dirty="0" smtClean="0"/>
              <a:t>very </a:t>
            </a:r>
            <a:r>
              <a:rPr lang="en-US" sz="2400" dirty="0"/>
              <a:t>soft </a:t>
            </a:r>
            <a:r>
              <a:rPr lang="en-US" sz="2400" dirty="0" smtClean="0"/>
              <a:t>muds</a:t>
            </a:r>
            <a:endParaRPr lang="en-US" sz="2400" dirty="0"/>
          </a:p>
          <a:p>
            <a:pPr lvl="0" hangingPunct="0"/>
            <a:r>
              <a:rPr lang="en-US" sz="2600" dirty="0" smtClean="0">
                <a:solidFill>
                  <a:srgbClr val="FFFF00"/>
                </a:solidFill>
              </a:rPr>
              <a:t>3-inch casing </a:t>
            </a:r>
            <a:r>
              <a:rPr lang="en-US" sz="2600" dirty="0">
                <a:solidFill>
                  <a:srgbClr val="FFFF00"/>
                </a:solidFill>
              </a:rPr>
              <a:t>attached to the top of the seafloor system and extended to the barge deck </a:t>
            </a:r>
            <a:r>
              <a:rPr lang="en-US" sz="2600" dirty="0" smtClean="0">
                <a:solidFill>
                  <a:srgbClr val="FFFF00"/>
                </a:solidFill>
              </a:rPr>
              <a:t>serves as fixed reference </a:t>
            </a:r>
            <a:r>
              <a:rPr lang="en-US" sz="2600" dirty="0">
                <a:solidFill>
                  <a:srgbClr val="FFFF00"/>
                </a:solidFill>
              </a:rPr>
              <a:t>to measure the tests </a:t>
            </a:r>
            <a:r>
              <a:rPr lang="en-US" sz="2600" dirty="0" smtClean="0">
                <a:solidFill>
                  <a:srgbClr val="FFFF00"/>
                </a:solidFill>
              </a:rPr>
              <a:t>depths </a:t>
            </a:r>
          </a:p>
          <a:p>
            <a:pPr lvl="1" hangingPunct="0"/>
            <a:r>
              <a:rPr lang="en-US" sz="2400" dirty="0" smtClean="0"/>
              <a:t>does </a:t>
            </a:r>
            <a:r>
              <a:rPr lang="en-US" sz="2400" dirty="0"/>
              <a:t>not move with either waves or the tide and provides accurate </a:t>
            </a:r>
            <a:r>
              <a:rPr lang="en-US" sz="2400" dirty="0" smtClean="0"/>
              <a:t>measurements</a:t>
            </a:r>
          </a:p>
          <a:p>
            <a:pPr lvl="1" hangingPunct="0"/>
            <a:r>
              <a:rPr lang="en-US" sz="2400" dirty="0" smtClean="0"/>
              <a:t>attached hydraulic and air hoses to casing</a:t>
            </a:r>
            <a:endParaRPr lang="en-US" sz="2400" dirty="0"/>
          </a:p>
          <a:p>
            <a:pPr lvl="0" hangingPunct="0"/>
            <a:r>
              <a:rPr lang="en-US" sz="2600" dirty="0" smtClean="0">
                <a:solidFill>
                  <a:srgbClr val="FFFF00"/>
                </a:solidFill>
              </a:rPr>
              <a:t>Rod pushing avoids zone between barge deck and mudline of </a:t>
            </a:r>
            <a:r>
              <a:rPr lang="en-US" sz="2600" dirty="0">
                <a:solidFill>
                  <a:srgbClr val="FFFF00"/>
                </a:solidFill>
              </a:rPr>
              <a:t>parasitic rod </a:t>
            </a:r>
            <a:r>
              <a:rPr lang="en-US" sz="2600" dirty="0" smtClean="0">
                <a:solidFill>
                  <a:srgbClr val="FFFF00"/>
                </a:solidFill>
              </a:rPr>
              <a:t>buckling or lateral movement of casing</a:t>
            </a:r>
          </a:p>
          <a:p>
            <a:pPr lvl="0" hangingPunct="0"/>
            <a:r>
              <a:rPr lang="en-US" sz="2600" dirty="0" smtClean="0">
                <a:solidFill>
                  <a:srgbClr val="FFFF00"/>
                </a:solidFill>
              </a:rPr>
              <a:t>Probes are pushed at a constant 2 cm/sec rate</a:t>
            </a:r>
          </a:p>
          <a:p>
            <a:pPr lvl="1" hangingPunct="0"/>
            <a:r>
              <a:rPr lang="en-US" sz="2400" dirty="0" smtClean="0">
                <a:solidFill>
                  <a:srgbClr val="F0FFD7"/>
                </a:solidFill>
              </a:rPr>
              <a:t>Waves do not alter this rate or cause pinching of cables</a:t>
            </a:r>
            <a:endParaRPr lang="en-US" sz="2400" dirty="0">
              <a:solidFill>
                <a:srgbClr val="F0FF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128586"/>
            <a:ext cx="6378575" cy="1293813"/>
          </a:xfrm>
        </p:spPr>
        <p:txBody>
          <a:bodyPr/>
          <a:lstStyle/>
          <a:p>
            <a:r>
              <a:rPr lang="en-US" dirty="0" smtClean="0"/>
              <a:t>P-Y analyses from Dilatometer sounding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579054"/>
              </p:ext>
            </p:extLst>
          </p:nvPr>
        </p:nvGraphicFramePr>
        <p:xfrm>
          <a:off x="0" y="1396999"/>
          <a:ext cx="9144000" cy="548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Plot" r:id="rId3" imgW="8594640" imgH="7108920" progId="Grapher.Document">
                  <p:embed/>
                </p:oleObj>
              </mc:Choice>
              <mc:Fallback>
                <p:oleObj name="Plot" r:id="rId3" imgW="8594640" imgH="710892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96999"/>
                        <a:ext cx="9144000" cy="54834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6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</TotalTime>
  <Words>744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Vapor Trail</vt:lpstr>
      <vt:lpstr>Plot</vt:lpstr>
      <vt:lpstr>Measuring and comparing soil parameters for a large bridge on East coast of United States</vt:lpstr>
      <vt:lpstr>Subsurface investigation</vt:lpstr>
      <vt:lpstr>PowerPoint Presentation</vt:lpstr>
      <vt:lpstr>15-Ton capacity seafloor direct push system</vt:lpstr>
      <vt:lpstr>PowerPoint Presentation</vt:lpstr>
      <vt:lpstr>PowerPoint Presentation</vt:lpstr>
      <vt:lpstr>PowerPoint Presentation</vt:lpstr>
      <vt:lpstr>Advantages of seafloor direct push —Like pushing on land</vt:lpstr>
      <vt:lpstr>P-Y analyses from Dilatometer sounding</vt:lpstr>
      <vt:lpstr>vertical pile capacity from CPT sounding</vt:lpstr>
      <vt:lpstr>Pressuremeter tests</vt:lpstr>
      <vt:lpstr>PowerPoint Presentation</vt:lpstr>
      <vt:lpstr>Vane shear tests</vt:lpstr>
      <vt:lpstr>PowerPoint Presentation</vt:lpstr>
      <vt:lpstr>Standard penetration tests</vt:lpstr>
      <vt:lpstr>PowerPoint Presentation</vt:lpstr>
      <vt:lpstr>True interval Seismic tests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 Questions?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 of shallow foundations using dilatometer tests—more case studies after DMT’06 conference</dc:title>
  <dc:creator>Roger Failmezger</dc:creator>
  <cp:lastModifiedBy>Roger Failmezger</cp:lastModifiedBy>
  <cp:revision>90</cp:revision>
  <dcterms:created xsi:type="dcterms:W3CDTF">2015-06-12T17:06:53Z</dcterms:created>
  <dcterms:modified xsi:type="dcterms:W3CDTF">2016-11-09T13:06:45Z</dcterms:modified>
</cp:coreProperties>
</file>